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Default Extension="wmf" ContentType="image/x-wmf"/>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notesSlides/notesSlide2.xml" ContentType="application/vnd.openxmlformats-officedocument.presentationml.notesSlide+xml"/>
  <Override PartName="/ppt/slides/slide6.xml" ContentType="application/vnd.openxmlformats-officedocument.presentationml.slide+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embedTrueTypeFonts="1" saveSubsetFonts="1" autoCompressPictures="0">
  <p:sldMasterIdLst>
    <p:sldMasterId id="2147483659" r:id="rId1"/>
    <p:sldMasterId id="2147483677" r:id="rId2"/>
  </p:sldMasterIdLst>
  <p:notesMasterIdLst>
    <p:notesMasterId r:id="rId22"/>
  </p:notesMasterIdLst>
  <p:sldIdLst>
    <p:sldId id="915" r:id="rId3"/>
    <p:sldId id="904" r:id="rId4"/>
    <p:sldId id="921" r:id="rId5"/>
    <p:sldId id="914" r:id="rId6"/>
    <p:sldId id="771" r:id="rId7"/>
    <p:sldId id="910" r:id="rId8"/>
    <p:sldId id="913" r:id="rId9"/>
    <p:sldId id="912" r:id="rId10"/>
    <p:sldId id="911" r:id="rId11"/>
    <p:sldId id="885" r:id="rId12"/>
    <p:sldId id="920" r:id="rId13"/>
    <p:sldId id="902" r:id="rId14"/>
    <p:sldId id="916" r:id="rId15"/>
    <p:sldId id="901" r:id="rId16"/>
    <p:sldId id="905" r:id="rId17"/>
    <p:sldId id="906" r:id="rId18"/>
    <p:sldId id="918" r:id="rId19"/>
    <p:sldId id="919" r:id="rId20"/>
    <p:sldId id="893" r:id="rId21"/>
  </p:sldIdLst>
  <p:sldSz cx="9144000" cy="5143500" type="screen16x9"/>
  <p:notesSz cx="6858000" cy="9144000"/>
  <p:embeddedFontLst>
    <p:embeddedFont>
      <p:font typeface="Calibri"/>
      <p:regular r:id="rId23"/>
      <p:bold r:id="rId24"/>
      <p:italic r:id="rId25"/>
      <p:boldItalic r:id="rId26"/>
    </p:embeddedFont>
    <p:embeddedFont>
      <p:font typeface="Raleway"/>
      <p:regular r:id="rId27"/>
      <p:bold r:id="rId28"/>
      <p:italic r:id="rId29"/>
      <p:boldItalic r:id="rId30"/>
    </p:embeddedFont>
    <p:embeddedFont>
      <p:font typeface="Varela"/>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9737012B-2E31-4C30-939C-04DC8761A101}">
  <a:tblStyle styleId="{9737012B-2E31-4C30-939C-04DC8761A101}"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2143" autoAdjust="0"/>
  </p:normalViewPr>
  <p:slideViewPr>
    <p:cSldViewPr snapToGrid="0">
      <p:cViewPr varScale="1">
        <p:scale>
          <a:sx n="117" d="100"/>
          <a:sy n="117" d="100"/>
        </p:scale>
        <p:origin x="-96" y="-12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font" Target="fonts/font1.fntdata"/><Relationship Id="rId24" Type="http://schemas.openxmlformats.org/officeDocument/2006/relationships/font" Target="fonts/font2.fntdata"/><Relationship Id="rId25" Type="http://schemas.openxmlformats.org/officeDocument/2006/relationships/font" Target="fonts/font3.fntdata"/><Relationship Id="rId26" Type="http://schemas.openxmlformats.org/officeDocument/2006/relationships/font" Target="fonts/font4.fntdata"/><Relationship Id="rId27" Type="http://schemas.openxmlformats.org/officeDocument/2006/relationships/font" Target="fonts/font5.fntdata"/><Relationship Id="rId28" Type="http://schemas.openxmlformats.org/officeDocument/2006/relationships/font" Target="fonts/font6.fntdata"/><Relationship Id="rId29" Type="http://schemas.openxmlformats.org/officeDocument/2006/relationships/font" Target="fonts/font7.fntdata"/><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font" Target="fonts/font8.fntdata"/><Relationship Id="rId31" Type="http://schemas.openxmlformats.org/officeDocument/2006/relationships/font" Target="fonts/font9.fntdata"/><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04758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687725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239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13225" y="-6600"/>
            <a:ext cx="7076050" cy="5160000"/>
          </a:xfrm>
          <a:custGeom>
            <a:avLst/>
            <a:gdLst/>
            <a:ahLst/>
            <a:cxnLst/>
            <a:rect l="0" t="0" r="0" b="0"/>
            <a:pathLst>
              <a:path w="283042" h="206400" extrusionOk="0">
                <a:moveTo>
                  <a:pt x="83248" y="0"/>
                </a:moveTo>
                <a:lnTo>
                  <a:pt x="0" y="0"/>
                </a:lnTo>
                <a:lnTo>
                  <a:pt x="0" y="206400"/>
                </a:lnTo>
                <a:lnTo>
                  <a:pt x="283042" y="206136"/>
                </a:lnTo>
                <a:close/>
              </a:path>
            </a:pathLst>
          </a:custGeom>
          <a:solidFill>
            <a:srgbClr val="212539">
              <a:alpha val="64620"/>
            </a:srgbClr>
          </a:solidFill>
          <a:ln>
            <a:noFill/>
          </a:ln>
        </p:spPr>
      </p:sp>
      <p:sp>
        <p:nvSpPr>
          <p:cNvPr id="11" name="Shape 11"/>
          <p:cNvSpPr txBox="1">
            <a:spLocks noGrp="1"/>
          </p:cNvSpPr>
          <p:nvPr>
            <p:ph type="ctrTitle"/>
          </p:nvPr>
        </p:nvSpPr>
        <p:spPr>
          <a:xfrm>
            <a:off x="457200" y="3363425"/>
            <a:ext cx="3850500" cy="11598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328150" y="1991825"/>
            <a:ext cx="4487700" cy="1159799"/>
          </a:xfrm>
          <a:prstGeom prst="rect">
            <a:avLst/>
          </a:prstGeom>
        </p:spPr>
        <p:txBody>
          <a:bodyPr lIns="91425" tIns="91425" rIns="91425" bIns="91425" anchor="ctr" anchorCtr="0"/>
          <a:lstStyle>
            <a:lvl1pPr lvl="0" algn="ctr">
              <a:spcBef>
                <a:spcPts val="0"/>
              </a:spcBef>
              <a:buSzPct val="100000"/>
              <a:defRPr sz="46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1025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067087" y="912850"/>
            <a:ext cx="5972100" cy="6359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96" name="Shape 96"/>
          <p:cNvGrpSpPr/>
          <p:nvPr/>
        </p:nvGrpSpPr>
        <p:grpSpPr>
          <a:xfrm>
            <a:off x="7395202" y="-6"/>
            <a:ext cx="1748884" cy="4013021"/>
            <a:chOff x="7395202" y="-6"/>
            <a:chExt cx="1748884" cy="4013021"/>
          </a:xfrm>
        </p:grpSpPr>
        <p:sp>
          <p:nvSpPr>
            <p:cNvPr id="97" name="Shape 97"/>
            <p:cNvSpPr/>
            <p:nvPr/>
          </p:nvSpPr>
          <p:spPr>
            <a:xfrm rot="5400000" flipH="1">
              <a:off x="7471942" y="406043"/>
              <a:ext cx="2078100" cy="1265999"/>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8" name="Shape 98"/>
            <p:cNvSpPr/>
            <p:nvPr/>
          </p:nvSpPr>
          <p:spPr>
            <a:xfrm rot="5400000" flipH="1">
              <a:off x="7072799" y="1666233"/>
              <a:ext cx="2574299" cy="15681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9" name="Shape 99"/>
            <p:cNvSpPr/>
            <p:nvPr/>
          </p:nvSpPr>
          <p:spPr>
            <a:xfrm rot="-5400000">
              <a:off x="8020586" y="2718091"/>
              <a:ext cx="1396200" cy="850800"/>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00" name="Shape 100"/>
            <p:cNvSpPr/>
            <p:nvPr/>
          </p:nvSpPr>
          <p:spPr>
            <a:xfrm rot="-5400000">
              <a:off x="7178152" y="542729"/>
              <a:ext cx="1110899" cy="676800"/>
            </a:xfrm>
            <a:prstGeom prst="parallelogram">
              <a:avLst>
                <a:gd name="adj" fmla="val 81897"/>
              </a:avLst>
            </a:prstGeom>
            <a:solidFill>
              <a:srgbClr val="FFFFFF">
                <a:alpha val="14229"/>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01" name="Shape 101"/>
            <p:cNvSpPr/>
            <p:nvPr/>
          </p:nvSpPr>
          <p:spPr>
            <a:xfrm rot="-5400000" flipH="1">
              <a:off x="8242800" y="3381814"/>
              <a:ext cx="784500" cy="477899"/>
            </a:xfrm>
            <a:prstGeom prst="parallelogram">
              <a:avLst>
                <a:gd name="adj" fmla="val 81897"/>
              </a:avLst>
            </a:prstGeom>
            <a:solidFill>
              <a:srgbClr val="0066FF">
                <a:alpha val="2269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grpSp>
        <p:nvGrpSpPr>
          <p:cNvPr id="102" name="Shape 102"/>
          <p:cNvGrpSpPr/>
          <p:nvPr/>
        </p:nvGrpSpPr>
        <p:grpSpPr>
          <a:xfrm>
            <a:off x="3" y="2738679"/>
            <a:ext cx="722479" cy="2404814"/>
            <a:chOff x="3" y="2750304"/>
            <a:chExt cx="722479" cy="2404814"/>
          </a:xfrm>
        </p:grpSpPr>
        <p:sp>
          <p:nvSpPr>
            <p:cNvPr id="103" name="Shape 103"/>
            <p:cNvSpPr/>
            <p:nvPr/>
          </p:nvSpPr>
          <p:spPr>
            <a:xfrm rot="5400000" flipH="1">
              <a:off x="-231667" y="3341328"/>
              <a:ext cx="1185900" cy="722399"/>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04" name="Shape 104"/>
            <p:cNvSpPr/>
            <p:nvPr/>
          </p:nvSpPr>
          <p:spPr>
            <a:xfrm rot="5400000">
              <a:off x="-158106" y="3063819"/>
              <a:ext cx="808800" cy="4923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05" name="Shape 105"/>
            <p:cNvSpPr/>
            <p:nvPr/>
          </p:nvSpPr>
          <p:spPr>
            <a:xfrm rot="-5400000" flipH="1">
              <a:off x="-173394" y="4440518"/>
              <a:ext cx="888000" cy="541199"/>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06" name="Shape 106"/>
            <p:cNvSpPr/>
            <p:nvPr/>
          </p:nvSpPr>
          <p:spPr>
            <a:xfrm rot="-5400000">
              <a:off x="-120146" y="2870454"/>
              <a:ext cx="614699" cy="374399"/>
            </a:xfrm>
            <a:prstGeom prst="parallelogram">
              <a:avLst>
                <a:gd name="adj" fmla="val 81897"/>
              </a:avLst>
            </a:prstGeom>
            <a:solidFill>
              <a:srgbClr val="FFFFFF">
                <a:alpha val="14229"/>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07" name="Shape 107"/>
            <p:cNvSpPr/>
            <p:nvPr/>
          </p:nvSpPr>
          <p:spPr>
            <a:xfrm rot="-5400000" flipH="1">
              <a:off x="228055" y="4058303"/>
              <a:ext cx="614399" cy="374399"/>
            </a:xfrm>
            <a:prstGeom prst="parallelogram">
              <a:avLst>
                <a:gd name="adj" fmla="val 81897"/>
              </a:avLst>
            </a:prstGeom>
            <a:solidFill>
              <a:srgbClr val="0066FF">
                <a:alpha val="2269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001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lank big">
    <p:spTree>
      <p:nvGrpSpPr>
        <p:cNvPr id="1" name="Shape 135"/>
        <p:cNvGrpSpPr/>
        <p:nvPr/>
      </p:nvGrpSpPr>
      <p:grpSpPr>
        <a:xfrm>
          <a:off x="0" y="0"/>
          <a:ext cx="0" cy="0"/>
          <a:chOff x="0" y="0"/>
          <a:chExt cx="0" cy="0"/>
        </a:xfrm>
      </p:grpSpPr>
      <p:grpSp>
        <p:nvGrpSpPr>
          <p:cNvPr id="136" name="Shape 136"/>
          <p:cNvGrpSpPr/>
          <p:nvPr/>
        </p:nvGrpSpPr>
        <p:grpSpPr>
          <a:xfrm>
            <a:off x="7395202" y="-6"/>
            <a:ext cx="1748884" cy="4013021"/>
            <a:chOff x="7395202" y="-6"/>
            <a:chExt cx="1748884" cy="4013021"/>
          </a:xfrm>
        </p:grpSpPr>
        <p:sp>
          <p:nvSpPr>
            <p:cNvPr id="137" name="Shape 137"/>
            <p:cNvSpPr/>
            <p:nvPr/>
          </p:nvSpPr>
          <p:spPr>
            <a:xfrm rot="5400000" flipH="1">
              <a:off x="7471942" y="406043"/>
              <a:ext cx="2078100" cy="1265999"/>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8" name="Shape 138"/>
            <p:cNvSpPr/>
            <p:nvPr/>
          </p:nvSpPr>
          <p:spPr>
            <a:xfrm rot="5400000" flipH="1">
              <a:off x="7072799" y="1666233"/>
              <a:ext cx="2574299" cy="15681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9" name="Shape 139"/>
            <p:cNvSpPr/>
            <p:nvPr/>
          </p:nvSpPr>
          <p:spPr>
            <a:xfrm rot="-5400000">
              <a:off x="8020586" y="2718091"/>
              <a:ext cx="1396200" cy="850800"/>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0" name="Shape 140"/>
            <p:cNvSpPr/>
            <p:nvPr/>
          </p:nvSpPr>
          <p:spPr>
            <a:xfrm rot="-5400000">
              <a:off x="7178152" y="542729"/>
              <a:ext cx="1110899" cy="676800"/>
            </a:xfrm>
            <a:prstGeom prst="parallelogram">
              <a:avLst>
                <a:gd name="adj" fmla="val 81897"/>
              </a:avLst>
            </a:prstGeom>
            <a:solidFill>
              <a:srgbClr val="FFFFFF">
                <a:alpha val="14229"/>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1" name="Shape 141"/>
            <p:cNvSpPr/>
            <p:nvPr/>
          </p:nvSpPr>
          <p:spPr>
            <a:xfrm rot="-5400000" flipH="1">
              <a:off x="8242800" y="3381814"/>
              <a:ext cx="784500" cy="477899"/>
            </a:xfrm>
            <a:prstGeom prst="parallelogram">
              <a:avLst>
                <a:gd name="adj" fmla="val 81897"/>
              </a:avLst>
            </a:prstGeom>
            <a:solidFill>
              <a:srgbClr val="0066FF">
                <a:alpha val="2269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
        <p:nvSpPr>
          <p:cNvPr id="142" name="Shape 142"/>
          <p:cNvSpPr/>
          <p:nvPr/>
        </p:nvSpPr>
        <p:spPr>
          <a:xfrm rot="5400000" flipH="1">
            <a:off x="-479615" y="1845054"/>
            <a:ext cx="2455200" cy="1495800"/>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3" name="Shape 143"/>
          <p:cNvSpPr/>
          <p:nvPr/>
        </p:nvSpPr>
        <p:spPr>
          <a:xfrm rot="5400000">
            <a:off x="-262151" y="1526812"/>
            <a:ext cx="1340700" cy="8163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4" name="Shape 144"/>
          <p:cNvSpPr/>
          <p:nvPr/>
        </p:nvSpPr>
        <p:spPr>
          <a:xfrm rot="-5400000" flipH="1">
            <a:off x="-358954" y="3663588"/>
            <a:ext cx="1838400" cy="1120499"/>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5" name="Shape 145"/>
          <p:cNvSpPr/>
          <p:nvPr/>
        </p:nvSpPr>
        <p:spPr>
          <a:xfrm rot="-5400000">
            <a:off x="-199051" y="1206481"/>
            <a:ext cx="1018799" cy="620700"/>
          </a:xfrm>
          <a:prstGeom prst="parallelogram">
            <a:avLst>
              <a:gd name="adj" fmla="val 81897"/>
            </a:avLst>
          </a:prstGeom>
          <a:solidFill>
            <a:srgbClr val="FFFFFF">
              <a:alpha val="14229"/>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6" name="Shape 146"/>
          <p:cNvSpPr/>
          <p:nvPr/>
        </p:nvSpPr>
        <p:spPr>
          <a:xfrm rot="-5400000" flipH="1">
            <a:off x="472233" y="3024660"/>
            <a:ext cx="1271999" cy="775199"/>
          </a:xfrm>
          <a:prstGeom prst="parallelogram">
            <a:avLst>
              <a:gd name="adj" fmla="val 81897"/>
            </a:avLst>
          </a:prstGeom>
          <a:solidFill>
            <a:srgbClr val="0066FF">
              <a:alpha val="2269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716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tandard ohne Titel (hellgrau)">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866711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198"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5" indent="0" algn="ctr">
              <a:buNone/>
              <a:defRPr sz="1600"/>
            </a:lvl7pPr>
            <a:lvl8pPr marL="3200381" indent="0" algn="ctr">
              <a:buNone/>
              <a:defRPr sz="1600"/>
            </a:lvl8pPr>
            <a:lvl9pPr marL="365757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874302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76A5A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984875"/>
            <a:ext cx="2383800" cy="629700"/>
          </a:xfrm>
          <a:prstGeom prst="rect">
            <a:avLst/>
          </a:prstGeom>
          <a:noFill/>
          <a:ln>
            <a:noFill/>
          </a:ln>
        </p:spPr>
        <p:txBody>
          <a:bodyPr lIns="91425" tIns="91425" rIns="91425" bIns="91425" anchor="b" anchorCtr="0"/>
          <a:lstStyle>
            <a:lvl1pPr lvl="0">
              <a:spcBef>
                <a:spcPts val="0"/>
              </a:spcBef>
              <a:buClr>
                <a:srgbClr val="FFFFFF"/>
              </a:buClr>
              <a:buSzPct val="100000"/>
              <a:buFont typeface="Raleway"/>
              <a:buNone/>
              <a:defRPr sz="1800" b="1">
                <a:solidFill>
                  <a:srgbClr val="FFFFFF"/>
                </a:solidFill>
                <a:latin typeface="Raleway"/>
                <a:ea typeface="Raleway"/>
                <a:cs typeface="Raleway"/>
                <a:sym typeface="Raleway"/>
              </a:defRPr>
            </a:lvl1pPr>
            <a:lvl2pPr lvl="1">
              <a:spcBef>
                <a:spcPts val="0"/>
              </a:spcBef>
              <a:buClr>
                <a:srgbClr val="FFFFFF"/>
              </a:buClr>
              <a:buSzPct val="100000"/>
              <a:buFont typeface="Raleway"/>
              <a:buNone/>
              <a:defRPr sz="1800" b="1">
                <a:solidFill>
                  <a:srgbClr val="FFFFFF"/>
                </a:solidFill>
                <a:latin typeface="Raleway"/>
                <a:ea typeface="Raleway"/>
                <a:cs typeface="Raleway"/>
                <a:sym typeface="Raleway"/>
              </a:defRPr>
            </a:lvl2pPr>
            <a:lvl3pPr lvl="2">
              <a:spcBef>
                <a:spcPts val="0"/>
              </a:spcBef>
              <a:buClr>
                <a:srgbClr val="FFFFFF"/>
              </a:buClr>
              <a:buSzPct val="100000"/>
              <a:buFont typeface="Raleway"/>
              <a:buNone/>
              <a:defRPr sz="1800" b="1">
                <a:solidFill>
                  <a:srgbClr val="FFFFFF"/>
                </a:solidFill>
                <a:latin typeface="Raleway"/>
                <a:ea typeface="Raleway"/>
                <a:cs typeface="Raleway"/>
                <a:sym typeface="Raleway"/>
              </a:defRPr>
            </a:lvl3pPr>
            <a:lvl4pPr lvl="3">
              <a:spcBef>
                <a:spcPts val="0"/>
              </a:spcBef>
              <a:buClr>
                <a:srgbClr val="FFFFFF"/>
              </a:buClr>
              <a:buSzPct val="100000"/>
              <a:buFont typeface="Raleway"/>
              <a:buNone/>
              <a:defRPr sz="1800" b="1">
                <a:solidFill>
                  <a:srgbClr val="FFFFFF"/>
                </a:solidFill>
                <a:latin typeface="Raleway"/>
                <a:ea typeface="Raleway"/>
                <a:cs typeface="Raleway"/>
                <a:sym typeface="Raleway"/>
              </a:defRPr>
            </a:lvl4pPr>
            <a:lvl5pPr lvl="4">
              <a:spcBef>
                <a:spcPts val="0"/>
              </a:spcBef>
              <a:buClr>
                <a:srgbClr val="FFFFFF"/>
              </a:buClr>
              <a:buSzPct val="100000"/>
              <a:buFont typeface="Raleway"/>
              <a:buNone/>
              <a:defRPr sz="1800" b="1">
                <a:solidFill>
                  <a:srgbClr val="FFFFFF"/>
                </a:solidFill>
                <a:latin typeface="Raleway"/>
                <a:ea typeface="Raleway"/>
                <a:cs typeface="Raleway"/>
                <a:sym typeface="Raleway"/>
              </a:defRPr>
            </a:lvl5pPr>
            <a:lvl6pPr lvl="5">
              <a:spcBef>
                <a:spcPts val="0"/>
              </a:spcBef>
              <a:buClr>
                <a:srgbClr val="FFFFFF"/>
              </a:buClr>
              <a:buSzPct val="100000"/>
              <a:buFont typeface="Raleway"/>
              <a:buNone/>
              <a:defRPr sz="1800" b="1">
                <a:solidFill>
                  <a:srgbClr val="FFFFFF"/>
                </a:solidFill>
                <a:latin typeface="Raleway"/>
                <a:ea typeface="Raleway"/>
                <a:cs typeface="Raleway"/>
                <a:sym typeface="Raleway"/>
              </a:defRPr>
            </a:lvl6pPr>
            <a:lvl7pPr lvl="6">
              <a:spcBef>
                <a:spcPts val="0"/>
              </a:spcBef>
              <a:buClr>
                <a:srgbClr val="FFFFFF"/>
              </a:buClr>
              <a:buSzPct val="100000"/>
              <a:buFont typeface="Raleway"/>
              <a:buNone/>
              <a:defRPr sz="1800" b="1">
                <a:solidFill>
                  <a:srgbClr val="FFFFFF"/>
                </a:solidFill>
                <a:latin typeface="Raleway"/>
                <a:ea typeface="Raleway"/>
                <a:cs typeface="Raleway"/>
                <a:sym typeface="Raleway"/>
              </a:defRPr>
            </a:lvl7pPr>
            <a:lvl8pPr lvl="7">
              <a:spcBef>
                <a:spcPts val="0"/>
              </a:spcBef>
              <a:buClr>
                <a:srgbClr val="FFFFFF"/>
              </a:buClr>
              <a:buSzPct val="100000"/>
              <a:buFont typeface="Raleway"/>
              <a:buNone/>
              <a:defRPr sz="1800" b="1">
                <a:solidFill>
                  <a:srgbClr val="FFFFFF"/>
                </a:solidFill>
                <a:latin typeface="Raleway"/>
                <a:ea typeface="Raleway"/>
                <a:cs typeface="Raleway"/>
                <a:sym typeface="Raleway"/>
              </a:defRPr>
            </a:lvl8pPr>
            <a:lvl9pPr lvl="8">
              <a:spcBef>
                <a:spcPts val="0"/>
              </a:spcBef>
              <a:buClr>
                <a:srgbClr val="FFFFFF"/>
              </a:buClr>
              <a:buSzPct val="100000"/>
              <a:buFont typeface="Raleway"/>
              <a:buNone/>
              <a:defRPr sz="1800" b="1">
                <a:solidFill>
                  <a:srgbClr val="FFFFFF"/>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457200" y="1715122"/>
            <a:ext cx="4762200" cy="2736600"/>
          </a:xfrm>
          <a:prstGeom prst="rect">
            <a:avLst/>
          </a:prstGeom>
          <a:noFill/>
          <a:ln>
            <a:noFill/>
          </a:ln>
        </p:spPr>
        <p:txBody>
          <a:bodyPr lIns="91425" tIns="91425" rIns="91425" bIns="91425" anchor="t" anchorCtr="0"/>
          <a:lstStyle>
            <a:lvl1pPr lvl="0">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1pPr>
            <a:lvl2pPr lvl="1">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2pPr>
            <a:lvl3pPr lvl="2">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3pPr>
            <a:lvl4pPr lvl="3">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4pPr>
            <a:lvl5pPr lvl="4">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5pPr>
            <a:lvl6pPr lvl="5">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6pPr>
            <a:lvl7pPr lvl="6">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7pPr>
            <a:lvl8pPr lvl="7">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8pPr>
            <a:lvl9pPr lvl="8">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9pPr>
          </a:lstStyle>
          <a:p>
            <a:endParaRPr/>
          </a:p>
        </p:txBody>
      </p:sp>
      <p:sp>
        <p:nvSpPr>
          <p:cNvPr id="8" name="Shape 8"/>
          <p:cNvSpPr txBox="1">
            <a:spLocks noGrp="1"/>
          </p:cNvSpPr>
          <p:nvPr>
            <p:ph type="sldNum" idx="12"/>
          </p:nvPr>
        </p:nvSpPr>
        <p:spPr>
          <a:xfrm>
            <a:off x="457200" y="4673650"/>
            <a:ext cx="548700" cy="245100"/>
          </a:xfrm>
          <a:prstGeom prst="rect">
            <a:avLst/>
          </a:prstGeom>
          <a:noFill/>
          <a:ln>
            <a:noFill/>
          </a:ln>
        </p:spPr>
        <p:txBody>
          <a:bodyPr lIns="91425" tIns="91425" rIns="91425" bIns="91425" anchor="ctr" anchorCtr="0">
            <a:noAutofit/>
          </a:bodyPr>
          <a:lstStyle/>
          <a:p>
            <a:pPr lvl="0">
              <a:spcBef>
                <a:spcPts val="0"/>
              </a:spcBef>
              <a:buNone/>
            </a:pPr>
            <a:fld id="{00000000-1234-1234-1234-123412341234}" type="slidenum">
              <a:rPr lang="en" sz="1000" b="1">
                <a:solidFill>
                  <a:srgbClr val="FFFFFF"/>
                </a:solidFill>
                <a:latin typeface="Twentieth Century"/>
                <a:ea typeface="Twentieth Century"/>
                <a:cs typeface="Twentieth Century"/>
                <a:sym typeface="Twentieth Century"/>
              </a:rPr>
              <a:pPr lvl="0">
                <a:spcBef>
                  <a:spcPts val="0"/>
                </a:spcBef>
                <a:buNone/>
              </a:pPr>
              <a:t>‹#›</a:t>
            </a:fld>
            <a:endParaRPr lang="en" sz="1000" b="1">
              <a:solidFill>
                <a:srgbClr val="FFFFFF"/>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41F3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67087" y="912850"/>
            <a:ext cx="5972100" cy="635999"/>
          </a:xfrm>
          <a:prstGeom prst="rect">
            <a:avLst/>
          </a:prstGeom>
          <a:noFill/>
          <a:ln>
            <a:noFill/>
          </a:ln>
        </p:spPr>
        <p:txBody>
          <a:bodyPr lIns="91425" tIns="91425" rIns="91425" bIns="91425" anchor="b" anchorCtr="0"/>
          <a:lstStyle>
            <a:lvl1pPr lvl="0">
              <a:spcBef>
                <a:spcPts val="0"/>
              </a:spcBef>
              <a:buClr>
                <a:srgbClr val="FFFFFF"/>
              </a:buClr>
              <a:buSzPct val="100000"/>
              <a:buFont typeface="Hind"/>
              <a:buNone/>
              <a:defRPr sz="3000" b="1">
                <a:solidFill>
                  <a:srgbClr val="FFFFFF"/>
                </a:solidFill>
                <a:latin typeface="Hind"/>
                <a:ea typeface="Hind"/>
                <a:cs typeface="Hind"/>
                <a:sym typeface="Hind"/>
              </a:defRPr>
            </a:lvl1pPr>
            <a:lvl2pPr lvl="1">
              <a:spcBef>
                <a:spcPts val="0"/>
              </a:spcBef>
              <a:buClr>
                <a:srgbClr val="FFFFFF"/>
              </a:buClr>
              <a:buSzPct val="100000"/>
              <a:buFont typeface="Hind"/>
              <a:buNone/>
              <a:defRPr sz="3000" b="1">
                <a:solidFill>
                  <a:srgbClr val="FFFFFF"/>
                </a:solidFill>
                <a:latin typeface="Hind"/>
                <a:ea typeface="Hind"/>
                <a:cs typeface="Hind"/>
                <a:sym typeface="Hind"/>
              </a:defRPr>
            </a:lvl2pPr>
            <a:lvl3pPr lvl="2">
              <a:spcBef>
                <a:spcPts val="0"/>
              </a:spcBef>
              <a:buClr>
                <a:srgbClr val="FFFFFF"/>
              </a:buClr>
              <a:buSzPct val="100000"/>
              <a:buFont typeface="Hind"/>
              <a:buNone/>
              <a:defRPr sz="3000" b="1">
                <a:solidFill>
                  <a:srgbClr val="FFFFFF"/>
                </a:solidFill>
                <a:latin typeface="Hind"/>
                <a:ea typeface="Hind"/>
                <a:cs typeface="Hind"/>
                <a:sym typeface="Hind"/>
              </a:defRPr>
            </a:lvl3pPr>
            <a:lvl4pPr lvl="3">
              <a:spcBef>
                <a:spcPts val="0"/>
              </a:spcBef>
              <a:buClr>
                <a:srgbClr val="FFFFFF"/>
              </a:buClr>
              <a:buSzPct val="100000"/>
              <a:buFont typeface="Hind"/>
              <a:buNone/>
              <a:defRPr sz="3000" b="1">
                <a:solidFill>
                  <a:srgbClr val="FFFFFF"/>
                </a:solidFill>
                <a:latin typeface="Hind"/>
                <a:ea typeface="Hind"/>
                <a:cs typeface="Hind"/>
                <a:sym typeface="Hind"/>
              </a:defRPr>
            </a:lvl4pPr>
            <a:lvl5pPr lvl="4">
              <a:spcBef>
                <a:spcPts val="0"/>
              </a:spcBef>
              <a:buClr>
                <a:srgbClr val="FFFFFF"/>
              </a:buClr>
              <a:buSzPct val="100000"/>
              <a:buFont typeface="Hind"/>
              <a:buNone/>
              <a:defRPr sz="3000" b="1">
                <a:solidFill>
                  <a:srgbClr val="FFFFFF"/>
                </a:solidFill>
                <a:latin typeface="Hind"/>
                <a:ea typeface="Hind"/>
                <a:cs typeface="Hind"/>
                <a:sym typeface="Hind"/>
              </a:defRPr>
            </a:lvl5pPr>
            <a:lvl6pPr lvl="5">
              <a:spcBef>
                <a:spcPts val="0"/>
              </a:spcBef>
              <a:buClr>
                <a:srgbClr val="FFFFFF"/>
              </a:buClr>
              <a:buSzPct val="100000"/>
              <a:buFont typeface="Hind"/>
              <a:buNone/>
              <a:defRPr sz="3000" b="1">
                <a:solidFill>
                  <a:srgbClr val="FFFFFF"/>
                </a:solidFill>
                <a:latin typeface="Hind"/>
                <a:ea typeface="Hind"/>
                <a:cs typeface="Hind"/>
                <a:sym typeface="Hind"/>
              </a:defRPr>
            </a:lvl6pPr>
            <a:lvl7pPr lvl="6">
              <a:spcBef>
                <a:spcPts val="0"/>
              </a:spcBef>
              <a:buClr>
                <a:srgbClr val="FFFFFF"/>
              </a:buClr>
              <a:buSzPct val="100000"/>
              <a:buFont typeface="Hind"/>
              <a:buNone/>
              <a:defRPr sz="3000" b="1">
                <a:solidFill>
                  <a:srgbClr val="FFFFFF"/>
                </a:solidFill>
                <a:latin typeface="Hind"/>
                <a:ea typeface="Hind"/>
                <a:cs typeface="Hind"/>
                <a:sym typeface="Hind"/>
              </a:defRPr>
            </a:lvl7pPr>
            <a:lvl8pPr lvl="7">
              <a:spcBef>
                <a:spcPts val="0"/>
              </a:spcBef>
              <a:buClr>
                <a:srgbClr val="FFFFFF"/>
              </a:buClr>
              <a:buSzPct val="100000"/>
              <a:buFont typeface="Hind"/>
              <a:buNone/>
              <a:defRPr sz="3000" b="1">
                <a:solidFill>
                  <a:srgbClr val="FFFFFF"/>
                </a:solidFill>
                <a:latin typeface="Hind"/>
                <a:ea typeface="Hind"/>
                <a:cs typeface="Hind"/>
                <a:sym typeface="Hind"/>
              </a:defRPr>
            </a:lvl8pPr>
            <a:lvl9pPr lvl="8">
              <a:spcBef>
                <a:spcPts val="0"/>
              </a:spcBef>
              <a:buClr>
                <a:srgbClr val="FFFFFF"/>
              </a:buClr>
              <a:buSzPct val="100000"/>
              <a:buFont typeface="Hind"/>
              <a:buNone/>
              <a:defRPr sz="3000" b="1">
                <a:solidFill>
                  <a:srgbClr val="FFFFFF"/>
                </a:solidFill>
                <a:latin typeface="Hind"/>
                <a:ea typeface="Hind"/>
                <a:cs typeface="Hind"/>
                <a:sym typeface="Hind"/>
              </a:defRPr>
            </a:lvl9pPr>
          </a:lstStyle>
          <a:p>
            <a:endParaRPr/>
          </a:p>
        </p:txBody>
      </p:sp>
      <p:sp>
        <p:nvSpPr>
          <p:cNvPr id="7" name="Shape 7"/>
          <p:cNvSpPr txBox="1">
            <a:spLocks noGrp="1"/>
          </p:cNvSpPr>
          <p:nvPr>
            <p:ph type="body" idx="1"/>
          </p:nvPr>
        </p:nvSpPr>
        <p:spPr>
          <a:xfrm>
            <a:off x="1067087" y="1650547"/>
            <a:ext cx="5972100" cy="2764500"/>
          </a:xfrm>
          <a:prstGeom prst="rect">
            <a:avLst/>
          </a:prstGeom>
          <a:noFill/>
          <a:ln>
            <a:noFill/>
          </a:ln>
        </p:spPr>
        <p:txBody>
          <a:bodyPr lIns="91425" tIns="91425" rIns="91425" bIns="91425" anchor="t" anchorCtr="0"/>
          <a:lstStyle>
            <a:lvl1pPr lvl="0">
              <a:spcBef>
                <a:spcPts val="600"/>
              </a:spcBef>
              <a:buClr>
                <a:srgbClr val="1C4587"/>
              </a:buClr>
              <a:buSzPct val="100000"/>
              <a:buFont typeface="Hind"/>
              <a:buChar char="›"/>
              <a:defRPr sz="2400">
                <a:solidFill>
                  <a:srgbClr val="FFFFFF"/>
                </a:solidFill>
                <a:latin typeface="Hind"/>
                <a:ea typeface="Hind"/>
                <a:cs typeface="Hind"/>
                <a:sym typeface="Hind"/>
              </a:defRPr>
            </a:lvl1pPr>
            <a:lvl2pPr lvl="1">
              <a:spcBef>
                <a:spcPts val="480"/>
              </a:spcBef>
              <a:buClr>
                <a:srgbClr val="1C4587"/>
              </a:buClr>
              <a:buSzPct val="100000"/>
              <a:buFont typeface="Hind"/>
              <a:buChar char="›"/>
              <a:defRPr sz="2400">
                <a:solidFill>
                  <a:srgbClr val="FFFFFF"/>
                </a:solidFill>
                <a:latin typeface="Hind"/>
                <a:ea typeface="Hind"/>
                <a:cs typeface="Hind"/>
                <a:sym typeface="Hind"/>
              </a:defRPr>
            </a:lvl2pPr>
            <a:lvl3pPr lvl="2">
              <a:spcBef>
                <a:spcPts val="480"/>
              </a:spcBef>
              <a:buClr>
                <a:srgbClr val="1C4587"/>
              </a:buClr>
              <a:buSzPct val="100000"/>
              <a:buFont typeface="Hind"/>
              <a:buChar char="›"/>
              <a:defRPr sz="2400">
                <a:solidFill>
                  <a:srgbClr val="FFFFFF"/>
                </a:solidFill>
                <a:latin typeface="Hind"/>
                <a:ea typeface="Hind"/>
                <a:cs typeface="Hind"/>
                <a:sym typeface="Hind"/>
              </a:defRPr>
            </a:lvl3pPr>
            <a:lvl4pPr lvl="3">
              <a:spcBef>
                <a:spcPts val="360"/>
              </a:spcBef>
              <a:buClr>
                <a:srgbClr val="1C4587"/>
              </a:buClr>
              <a:buSzPct val="100000"/>
              <a:buFont typeface="Hind"/>
              <a:buChar char="›"/>
              <a:defRPr sz="2400">
                <a:solidFill>
                  <a:srgbClr val="FFFFFF"/>
                </a:solidFill>
                <a:latin typeface="Hind"/>
                <a:ea typeface="Hind"/>
                <a:cs typeface="Hind"/>
                <a:sym typeface="Hind"/>
              </a:defRPr>
            </a:lvl4pPr>
            <a:lvl5pPr lvl="4">
              <a:spcBef>
                <a:spcPts val="360"/>
              </a:spcBef>
              <a:buClr>
                <a:srgbClr val="1C4587"/>
              </a:buClr>
              <a:buSzPct val="100000"/>
              <a:buFont typeface="Hind"/>
              <a:buChar char="›"/>
              <a:defRPr sz="2400">
                <a:solidFill>
                  <a:srgbClr val="FFFFFF"/>
                </a:solidFill>
                <a:latin typeface="Hind"/>
                <a:ea typeface="Hind"/>
                <a:cs typeface="Hind"/>
                <a:sym typeface="Hind"/>
              </a:defRPr>
            </a:lvl5pPr>
            <a:lvl6pPr lvl="5">
              <a:spcBef>
                <a:spcPts val="360"/>
              </a:spcBef>
              <a:buClr>
                <a:srgbClr val="1C4587"/>
              </a:buClr>
              <a:buSzPct val="100000"/>
              <a:buFont typeface="Hind"/>
              <a:buChar char="›"/>
              <a:defRPr sz="2400">
                <a:solidFill>
                  <a:srgbClr val="FFFFFF"/>
                </a:solidFill>
                <a:latin typeface="Hind"/>
                <a:ea typeface="Hind"/>
                <a:cs typeface="Hind"/>
                <a:sym typeface="Hind"/>
              </a:defRPr>
            </a:lvl6pPr>
            <a:lvl7pPr lvl="6">
              <a:spcBef>
                <a:spcPts val="360"/>
              </a:spcBef>
              <a:buClr>
                <a:srgbClr val="1C4587"/>
              </a:buClr>
              <a:buSzPct val="100000"/>
              <a:buFont typeface="Hind"/>
              <a:buChar char="›"/>
              <a:defRPr sz="2400">
                <a:solidFill>
                  <a:srgbClr val="FFFFFF"/>
                </a:solidFill>
                <a:latin typeface="Hind"/>
                <a:ea typeface="Hind"/>
                <a:cs typeface="Hind"/>
                <a:sym typeface="Hind"/>
              </a:defRPr>
            </a:lvl7pPr>
            <a:lvl8pPr lvl="7">
              <a:spcBef>
                <a:spcPts val="360"/>
              </a:spcBef>
              <a:buClr>
                <a:srgbClr val="1C4587"/>
              </a:buClr>
              <a:buSzPct val="100000"/>
              <a:buFont typeface="Hind"/>
              <a:buChar char="›"/>
              <a:defRPr sz="2400">
                <a:solidFill>
                  <a:srgbClr val="FFFFFF"/>
                </a:solidFill>
                <a:latin typeface="Hind"/>
                <a:ea typeface="Hind"/>
                <a:cs typeface="Hind"/>
                <a:sym typeface="Hind"/>
              </a:defRPr>
            </a:lvl8pPr>
            <a:lvl9pPr lvl="8">
              <a:spcBef>
                <a:spcPts val="360"/>
              </a:spcBef>
              <a:buClr>
                <a:srgbClr val="1C4587"/>
              </a:buClr>
              <a:buSzPct val="100000"/>
              <a:buFont typeface="Hind"/>
              <a:buChar char="»"/>
              <a:defRPr sz="2400">
                <a:solidFill>
                  <a:srgbClr val="FFFFFF"/>
                </a:solidFill>
                <a:latin typeface="Hind"/>
                <a:ea typeface="Hind"/>
                <a:cs typeface="Hind"/>
                <a:sym typeface="Hind"/>
              </a:defRPr>
            </a:lvl9pPr>
          </a:lstStyle>
          <a:p>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2382786"/>
      </p:ext>
    </p:extLst>
  </p:cSld>
  <p:clrMap bg1="lt1" tx1="dk1" bg2="dk2" tx2="lt2" accent1="accent1" accent2="accent2" accent3="accent3" accent4="accent4" accent5="accent5" accent6="accent6" hlink="hlink" folHlink="folHlink"/>
  <p:sldLayoutIdLst>
    <p:sldLayoutId id="2147483678" r:id="rId1"/>
    <p:sldLayoutId id="2147483680" r:id="rId2"/>
    <p:sldLayoutId id="2147483682" r:id="rId3"/>
    <p:sldLayoutId id="2147483684" r:id="rId4"/>
    <p:sldLayoutId id="214748368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w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internationalairportreview.com/news/77038/exponential-passenger-increa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2"/>
        <p:cNvGrpSpPr/>
        <p:nvPr/>
      </p:nvGrpSpPr>
      <p:grpSpPr>
        <a:xfrm>
          <a:off x="0" y="0"/>
          <a:ext cx="0" cy="0"/>
          <a:chOff x="0" y="0"/>
          <a:chExt cx="0" cy="0"/>
        </a:xfrm>
      </p:grpSpPr>
      <p:sp>
        <p:nvSpPr>
          <p:cNvPr id="5" name="Rectangle 4"/>
          <p:cNvSpPr/>
          <p:nvPr/>
        </p:nvSpPr>
        <p:spPr>
          <a:xfrm>
            <a:off x="0" y="824296"/>
            <a:ext cx="7920317" cy="2349210"/>
          </a:xfrm>
          <a:prstGeom prst="rect">
            <a:avLst/>
          </a:prstGeom>
          <a:solidFill>
            <a:srgbClr val="041F3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GB"/>
          </a:p>
        </p:txBody>
      </p:sp>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76" y="0"/>
            <a:ext cx="9142647" cy="5143500"/>
          </a:xfrm>
          <a:prstGeom prst="rect">
            <a:avLst/>
          </a:prstGeom>
        </p:spPr>
      </p:pic>
      <p:sp>
        <p:nvSpPr>
          <p:cNvPr id="63" name="Shape 63"/>
          <p:cNvSpPr txBox="1">
            <a:spLocks noGrp="1"/>
          </p:cNvSpPr>
          <p:nvPr>
            <p:ph type="ctrTitle"/>
          </p:nvPr>
        </p:nvSpPr>
        <p:spPr>
          <a:xfrm>
            <a:off x="370771" y="3745398"/>
            <a:ext cx="5895558" cy="515620"/>
          </a:xfrm>
          <a:prstGeom prst="rect">
            <a:avLst/>
          </a:prstGeom>
        </p:spPr>
        <p:txBody>
          <a:bodyPr lIns="91425" tIns="91425" rIns="91425" bIns="91425" anchor="b" anchorCtr="0">
            <a:noAutofit/>
          </a:bodyPr>
          <a:lstStyle/>
          <a:p>
            <a:pPr lvl="0"/>
            <a:r>
              <a:rPr lang="en-GB" sz="4000" dirty="0"/>
              <a:t>Air traffic &amp; logistics development between the EU rural areas &amp; China</a:t>
            </a:r>
            <a:r>
              <a:rPr lang="en-GB" sz="4400" dirty="0"/>
              <a:t/>
            </a:r>
            <a:br>
              <a:rPr lang="en-GB" sz="4400" dirty="0"/>
            </a:br>
            <a:r>
              <a:rPr lang="en-GB" sz="4400" dirty="0"/>
              <a:t/>
            </a:r>
            <a:br>
              <a:rPr lang="en-GB" sz="4400" dirty="0"/>
            </a:br>
            <a:r>
              <a:rPr lang="en-GB" sz="2400" dirty="0" err="1"/>
              <a:t>Kristiina</a:t>
            </a:r>
            <a:r>
              <a:rPr lang="en-GB" sz="2400" dirty="0"/>
              <a:t> </a:t>
            </a:r>
            <a:r>
              <a:rPr lang="en-GB" sz="2400" dirty="0" err="1" smtClean="0"/>
              <a:t>Tammets</a:t>
            </a:r>
            <a:r>
              <a:rPr lang="en-GB" sz="2400" dirty="0" smtClean="0"/>
              <a:t/>
            </a:r>
            <a:br>
              <a:rPr lang="en-GB" sz="2400" dirty="0" smtClean="0"/>
            </a:br>
            <a:r>
              <a:rPr lang="en-GB" sz="2400" dirty="0" smtClean="0"/>
              <a:t>Tartu County Development Association</a:t>
            </a:r>
            <a:endParaRPr lang="en-GB" sz="2400" dirty="0"/>
          </a:p>
        </p:txBody>
      </p:sp>
      <p:pic>
        <p:nvPicPr>
          <p:cNvPr id="8196" name="Picture 4" descr="Pildiotsingu leader eesti tulemus">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3E00465-F019-4104-A433-3A3BCBE5C46B}"/>
              </a:ext>
            </a:extLst>
          </p:cNvPr>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50307" y="4338498"/>
            <a:ext cx="1760075" cy="56285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6" name="Pilt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375C530-0418-4D76-84BA-EE62C063578B}"/>
              </a:ext>
            </a:extLst>
          </p:cNvPr>
          <p:cNvPicPr>
            <a:picLocks noChangeAspect="1"/>
          </p:cNvPicPr>
          <p:nvPr/>
        </p:nvPicPr>
        <p:blipFill>
          <a:blip r:embed="rId5"/>
          <a:stretch>
            <a:fillRect/>
          </a:stretch>
        </p:blipFill>
        <p:spPr>
          <a:xfrm>
            <a:off x="430992" y="4338498"/>
            <a:ext cx="2519315" cy="56339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5490604"/>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619727" y="3191114"/>
            <a:ext cx="7772400" cy="730762"/>
          </a:xfrm>
        </p:spPr>
        <p:txBody>
          <a:bodyPr/>
          <a:lstStyle/>
          <a:p>
            <a:r>
              <a:rPr lang="et-EE" sz="3600" dirty="0"/>
              <a:t/>
            </a:r>
            <a:br>
              <a:rPr lang="et-EE" sz="3600" dirty="0"/>
            </a:br>
            <a:r>
              <a:rPr lang="et-EE" sz="3600" dirty="0"/>
              <a:t/>
            </a:r>
            <a:br>
              <a:rPr lang="et-EE" sz="3600" dirty="0"/>
            </a:br>
            <a:r>
              <a:rPr lang="et-EE" sz="3600" dirty="0"/>
              <a:t>Project proposal “</a:t>
            </a:r>
            <a:r>
              <a:rPr lang="en-US" sz="3600" dirty="0"/>
              <a:t>Air traffic &amp; logistics development between the EU rural areas &amp; China”</a:t>
            </a:r>
            <a:br>
              <a:rPr lang="en-US" sz="3600" dirty="0"/>
            </a:br>
            <a:r>
              <a:rPr lang="en-US" sz="3600" dirty="0"/>
              <a:t/>
            </a:r>
            <a:br>
              <a:rPr lang="en-US" sz="3600" dirty="0"/>
            </a:br>
            <a:r>
              <a:rPr lang="et-EE" sz="3600" dirty="0"/>
              <a:t>Open concept – developing together with partners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722152" y="195722"/>
            <a:ext cx="7772400" cy="730762"/>
          </a:xfrm>
        </p:spPr>
        <p:txBody>
          <a:bodyPr/>
          <a:lstStyle/>
          <a:p>
            <a:r>
              <a:rPr lang="et-EE" sz="3600" dirty="0"/>
              <a:t>Main aims of the project</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757944" y="911441"/>
            <a:ext cx="7671641" cy="3707211"/>
          </a:xfrm>
        </p:spPr>
        <p:txBody>
          <a:bodyPr/>
          <a:lstStyle/>
          <a:p>
            <a:pPr marL="342900" indent="-342900" algn="l">
              <a:spcAft>
                <a:spcPts val="1200"/>
              </a:spcAft>
              <a:buFont typeface="Arial" panose="020B0604020202020204" pitchFamily="34" charset="0"/>
              <a:buChar char="•"/>
            </a:pPr>
            <a:r>
              <a:rPr lang="et-EE" dirty="0"/>
              <a:t>To provide new impulses to secondary airports in Europe for development and investments;</a:t>
            </a:r>
          </a:p>
          <a:p>
            <a:pPr marL="342900" indent="-342900" algn="l">
              <a:spcAft>
                <a:spcPts val="1200"/>
              </a:spcAft>
              <a:buFont typeface="Arial" panose="020B0604020202020204" pitchFamily="34" charset="0"/>
              <a:buChar char="•"/>
            </a:pPr>
            <a:r>
              <a:rPr lang="et-EE" dirty="0"/>
              <a:t>To enhance cooperation between European and Chinese airports via joint development of aviation, airport, cargo and logistics technology;</a:t>
            </a:r>
          </a:p>
          <a:p>
            <a:pPr marL="342900" indent="-342900" algn="l">
              <a:spcAft>
                <a:spcPts val="1200"/>
              </a:spcAft>
              <a:buFont typeface="Arial" panose="020B0604020202020204" pitchFamily="34" charset="0"/>
              <a:buChar char="•"/>
            </a:pPr>
            <a:r>
              <a:rPr lang="et-EE" dirty="0"/>
              <a:t>To build European secondary airports network and connect the network with Chinese airports </a:t>
            </a:r>
            <a:r>
              <a:rPr lang="et-EE" dirty="0" smtClean="0"/>
              <a:t>network.</a:t>
            </a:r>
            <a:endParaRPr lang="et-EE" dirty="0"/>
          </a:p>
          <a:p>
            <a:pPr marL="342900" indent="-342900" algn="l">
              <a:spcAft>
                <a:spcPts val="1200"/>
              </a:spcAft>
            </a:pPr>
            <a:endParaRPr lang="et-E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711909" y="0"/>
            <a:ext cx="7772400" cy="730762"/>
          </a:xfrm>
        </p:spPr>
        <p:txBody>
          <a:bodyPr/>
          <a:lstStyle/>
          <a:p>
            <a:r>
              <a:rPr lang="et-EE" sz="3600" dirty="0"/>
              <a:t>Potential Partners</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348244" y="675900"/>
            <a:ext cx="4291613" cy="3758417"/>
          </a:xfrm>
        </p:spPr>
        <p:txBody>
          <a:bodyPr/>
          <a:lstStyle/>
          <a:p>
            <a:pPr marL="342900" indent="-342900" algn="l">
              <a:spcAft>
                <a:spcPts val="1200"/>
              </a:spcAft>
              <a:buFont typeface="Arial" panose="020B0604020202020204" pitchFamily="34" charset="0"/>
              <a:buChar char="•"/>
            </a:pPr>
            <a:r>
              <a:rPr lang="et-EE" sz="2000" dirty="0"/>
              <a:t>Airports in Europe and China:</a:t>
            </a:r>
          </a:p>
          <a:p>
            <a:pPr marL="800098" lvl="1" indent="-342900" algn="l">
              <a:buFont typeface="Arial" panose="020B0604020202020204" pitchFamily="34" charset="0"/>
              <a:buChar char="•"/>
            </a:pPr>
            <a:r>
              <a:rPr lang="et-EE" dirty="0"/>
              <a:t>Tartu, Estonia</a:t>
            </a:r>
          </a:p>
          <a:p>
            <a:pPr marL="800098" lvl="1" indent="-342900" algn="l">
              <a:buFont typeface="Arial" panose="020B0604020202020204" pitchFamily="34" charset="0"/>
              <a:buChar char="•"/>
            </a:pPr>
            <a:r>
              <a:rPr lang="et-EE" dirty="0"/>
              <a:t>Tampere, Finland</a:t>
            </a:r>
          </a:p>
          <a:p>
            <a:pPr marL="800098" lvl="1" indent="-342900" algn="l">
              <a:buFont typeface="Arial" panose="020B0604020202020204" pitchFamily="34" charset="0"/>
              <a:buChar char="•"/>
            </a:pPr>
            <a:r>
              <a:rPr lang="et-EE" dirty="0"/>
              <a:t>Teruel, </a:t>
            </a:r>
            <a:r>
              <a:rPr lang="en-US" dirty="0" err="1"/>
              <a:t>Seve</a:t>
            </a:r>
            <a:r>
              <a:rPr lang="en-US" dirty="0"/>
              <a:t> Ballesteros-Santander, Badajoz, </a:t>
            </a:r>
            <a:r>
              <a:rPr lang="et-EE" dirty="0"/>
              <a:t>Spain</a:t>
            </a:r>
          </a:p>
          <a:p>
            <a:pPr marL="800098" lvl="1" indent="-342900" algn="l">
              <a:buFont typeface="Arial" panose="020B0604020202020204" pitchFamily="34" charset="0"/>
              <a:buChar char="•"/>
            </a:pPr>
            <a:r>
              <a:rPr lang="et-EE" dirty="0"/>
              <a:t>Evora, Portugal</a:t>
            </a:r>
          </a:p>
          <a:p>
            <a:pPr marL="800098" lvl="1" indent="-342900" algn="l">
              <a:buFont typeface="Arial" panose="020B0604020202020204" pitchFamily="34" charset="0"/>
              <a:buChar char="•"/>
            </a:pPr>
            <a:r>
              <a:rPr lang="et-EE" dirty="0"/>
              <a:t>Pordenone, Italy</a:t>
            </a:r>
          </a:p>
          <a:p>
            <a:pPr marL="800098" lvl="1" indent="-342900" algn="l">
              <a:buFont typeface="Arial" panose="020B0604020202020204" pitchFamily="34" charset="0"/>
              <a:buChar char="•"/>
            </a:pPr>
            <a:r>
              <a:rPr lang="et-EE" dirty="0"/>
              <a:t>Krakow, Poland</a:t>
            </a:r>
          </a:p>
          <a:p>
            <a:pPr marL="800098" lvl="1" indent="-342900" algn="l">
              <a:buFont typeface="Arial" panose="020B0604020202020204" pitchFamily="34" charset="0"/>
              <a:buChar char="•"/>
            </a:pPr>
            <a:r>
              <a:rPr lang="et-EE" dirty="0"/>
              <a:t>Brno</a:t>
            </a:r>
            <a:r>
              <a:rPr lang="et-EE"/>
              <a:t>,</a:t>
            </a:r>
            <a:r>
              <a:rPr lang="et-EE" smtClean="0"/>
              <a:t> Ostrava, Czech </a:t>
            </a:r>
            <a:r>
              <a:rPr lang="et-EE" dirty="0"/>
              <a:t>Republic</a:t>
            </a:r>
            <a:endParaRPr lang="et-EE" dirty="0" smtClean="0"/>
          </a:p>
          <a:p>
            <a:pPr marL="800098" lvl="1" indent="-342900" algn="l">
              <a:buFont typeface="Arial" panose="020B0604020202020204" pitchFamily="34" charset="0"/>
              <a:buChar char="•"/>
            </a:pPr>
            <a:r>
              <a:rPr lang="et-EE" dirty="0" smtClean="0"/>
              <a:t>Airports in China (Ningbo and others)</a:t>
            </a:r>
          </a:p>
          <a:p>
            <a:pPr marL="800098" lvl="1" indent="-342900" algn="l">
              <a:spcAft>
                <a:spcPts val="1200"/>
              </a:spcAft>
              <a:buFont typeface="Arial" panose="020B0604020202020204" pitchFamily="34" charset="0"/>
              <a:buChar char="•"/>
            </a:pPr>
            <a:endParaRPr lang="et-EE" dirty="0"/>
          </a:p>
          <a:p>
            <a:pPr marL="800098" lvl="1" indent="-342900" algn="l">
              <a:spcAft>
                <a:spcPts val="1200"/>
              </a:spcAft>
              <a:buFont typeface="Arial" panose="020B0604020202020204" pitchFamily="34" charset="0"/>
              <a:buChar char="•"/>
            </a:pPr>
            <a:endParaRPr lang="et-EE" dirty="0"/>
          </a:p>
          <a:p>
            <a:pPr marL="800098" lvl="1" indent="-342900" algn="l">
              <a:spcAft>
                <a:spcPts val="1200"/>
              </a:spcAft>
              <a:buFont typeface="Arial" panose="020B0604020202020204" pitchFamily="34" charset="0"/>
              <a:buChar char="•"/>
            </a:pPr>
            <a:endParaRPr lang="et-EE" dirty="0"/>
          </a:p>
          <a:p>
            <a:pPr marL="342900" indent="-342900" algn="l">
              <a:spcAft>
                <a:spcPts val="1200"/>
              </a:spcAft>
            </a:pPr>
            <a:endParaRPr lang="et-EE" sz="2000" dirty="0"/>
          </a:p>
        </p:txBody>
      </p:sp>
      <p:sp>
        <p:nvSpPr>
          <p:cNvPr id="4"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txBox="1">
            <a:spLocks/>
          </p:cNvSpPr>
          <p:nvPr/>
        </p:nvSpPr>
        <p:spPr>
          <a:xfrm>
            <a:off x="4495222" y="736132"/>
            <a:ext cx="4648778" cy="3735769"/>
          </a:xfrm>
          <a:prstGeom prst="rect">
            <a:avLst/>
          </a:prstGeom>
          <a:noFill/>
          <a:ln>
            <a:noFill/>
          </a:ln>
        </p:spPr>
        <p:txBody>
          <a:bodyPr lIns="91425" tIns="91425" rIns="91425" bIns="91425" anchor="t" anchorCtr="0"/>
          <a:lstStyle/>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Arial" panose="020B0604020202020204" pitchFamily="34" charset="0"/>
              <a:buChar char="•"/>
              <a:tabLst/>
              <a:defRPr/>
            </a:pPr>
            <a:r>
              <a:rPr lang="et-EE" sz="2000" dirty="0">
                <a:solidFill>
                  <a:srgbClr val="FFFFFF"/>
                </a:solidFill>
                <a:latin typeface="Hind"/>
                <a:ea typeface="Hind"/>
                <a:cs typeface="Hind"/>
                <a:sym typeface="Hind"/>
              </a:rPr>
              <a:t>Research and development organizations in Europe and China:</a:t>
            </a:r>
          </a:p>
          <a:p>
            <a:pPr marL="342900" lvl="1" indent="-342900">
              <a:spcBef>
                <a:spcPts val="600"/>
              </a:spcBef>
              <a:spcAft>
                <a:spcPts val="1200"/>
              </a:spcAft>
              <a:buClr>
                <a:srgbClr val="1C4587"/>
              </a:buClr>
              <a:buSzPct val="100000"/>
              <a:buFont typeface="Arial" panose="020B0604020202020204" pitchFamily="34" charset="0"/>
              <a:buChar char="•"/>
            </a:pPr>
            <a:r>
              <a:rPr kumimoji="0" lang="et-EE" sz="2000" b="0" i="0" u="none" strike="noStrike" kern="0" cap="none" spc="0" normalizeH="0" baseline="0" noProof="0" dirty="0">
                <a:ln>
                  <a:noFill/>
                </a:ln>
                <a:solidFill>
                  <a:srgbClr val="FFFFFF"/>
                </a:solidFill>
                <a:effectLst/>
                <a:uLnTx/>
                <a:uFillTx/>
                <a:latin typeface="Hind"/>
                <a:ea typeface="Hind"/>
                <a:cs typeface="Hind"/>
                <a:sym typeface="Hind"/>
              </a:rPr>
              <a:t>Local action groups in Partner countries;</a:t>
            </a:r>
          </a:p>
          <a:p>
            <a:pPr marL="342900" lvl="1" indent="-342900">
              <a:spcBef>
                <a:spcPts val="600"/>
              </a:spcBef>
              <a:spcAft>
                <a:spcPts val="1200"/>
              </a:spcAft>
              <a:buClr>
                <a:srgbClr val="1C4587"/>
              </a:buClr>
              <a:buSzPct val="100000"/>
              <a:buFont typeface="Arial" panose="020B0604020202020204" pitchFamily="34" charset="0"/>
              <a:buChar char="•"/>
            </a:pPr>
            <a:r>
              <a:rPr kumimoji="0" lang="et-EE" sz="2000" b="0" i="0" u="none" strike="noStrike" kern="0" cap="none" spc="0" normalizeH="0" baseline="0" noProof="0" dirty="0">
                <a:ln>
                  <a:noFill/>
                </a:ln>
                <a:solidFill>
                  <a:srgbClr val="FFFFFF"/>
                </a:solidFill>
                <a:effectLst/>
                <a:uLnTx/>
                <a:uFillTx/>
                <a:latin typeface="Hind"/>
                <a:ea typeface="Hind"/>
                <a:cs typeface="Hind"/>
                <a:sym typeface="Hind"/>
              </a:rPr>
              <a:t>Robocoast network experts and companies in Finland;</a:t>
            </a:r>
          </a:p>
          <a:p>
            <a:pPr marL="342900" lvl="1" indent="-342900">
              <a:spcBef>
                <a:spcPts val="600"/>
              </a:spcBef>
              <a:spcAft>
                <a:spcPts val="1200"/>
              </a:spcAft>
              <a:buClr>
                <a:srgbClr val="1C4587"/>
              </a:buClr>
              <a:buSzPct val="100000"/>
              <a:buFont typeface="Arial" panose="020B0604020202020204" pitchFamily="34" charset="0"/>
              <a:buChar char="•"/>
            </a:pPr>
            <a:r>
              <a:rPr lang="et-EE" sz="2000" dirty="0">
                <a:solidFill>
                  <a:srgbClr val="FFFFFF"/>
                </a:solidFill>
                <a:latin typeface="Hind"/>
                <a:ea typeface="Hind"/>
                <a:cs typeface="Hind"/>
                <a:sym typeface="Hind"/>
              </a:rPr>
              <a:t>City governments and state investment agencies in Partner countries;</a:t>
            </a:r>
          </a:p>
          <a:p>
            <a:pPr marL="342900" lvl="1" indent="-342900">
              <a:spcBef>
                <a:spcPts val="600"/>
              </a:spcBef>
              <a:spcAft>
                <a:spcPts val="1200"/>
              </a:spcAft>
              <a:buClr>
                <a:srgbClr val="1C4587"/>
              </a:buClr>
              <a:buSzPct val="100000"/>
              <a:buFont typeface="Arial" panose="020B0604020202020204" pitchFamily="34" charset="0"/>
              <a:buChar char="•"/>
            </a:pPr>
            <a:r>
              <a:rPr kumimoji="0" lang="et-EE" sz="2000" b="0" i="0" u="none" strike="noStrike" kern="0" cap="none" spc="0" normalizeH="0" baseline="0" noProof="0" dirty="0">
                <a:ln>
                  <a:noFill/>
                </a:ln>
                <a:solidFill>
                  <a:srgbClr val="FFFFFF"/>
                </a:solidFill>
                <a:effectLst/>
                <a:uLnTx/>
                <a:uFillTx/>
                <a:latin typeface="Hind"/>
                <a:ea typeface="Hind"/>
                <a:cs typeface="Hind"/>
                <a:sym typeface="Hind"/>
              </a:rPr>
              <a:t>Estonian</a:t>
            </a:r>
            <a:r>
              <a:rPr kumimoji="0" lang="et-EE" sz="2000" b="0" i="0" u="none" strike="noStrike" kern="0" cap="none" spc="0" normalizeH="0" noProof="0" dirty="0">
                <a:ln>
                  <a:noFill/>
                </a:ln>
                <a:solidFill>
                  <a:srgbClr val="FFFFFF"/>
                </a:solidFill>
                <a:effectLst/>
                <a:uLnTx/>
                <a:uFillTx/>
                <a:latin typeface="Hind"/>
                <a:ea typeface="Hind"/>
                <a:cs typeface="Hind"/>
                <a:sym typeface="Hind"/>
              </a:rPr>
              <a:t> Aviation Academy</a:t>
            </a:r>
          </a:p>
          <a:p>
            <a:pPr marL="800098" marR="0" lvl="1" indent="-342900" algn="l" defTabSz="914400" rtl="0" eaLnBrk="1" fontAlgn="auto" latinLnBrk="0" hangingPunct="1">
              <a:lnSpc>
                <a:spcPct val="100000"/>
              </a:lnSpc>
              <a:spcBef>
                <a:spcPts val="480"/>
              </a:spcBef>
              <a:spcAft>
                <a:spcPts val="6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Hind"/>
              <a:buNone/>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76" y="0"/>
            <a:ext cx="9142647" cy="5143500"/>
          </a:xfrm>
          <a:prstGeom prst="rect">
            <a:avLst/>
          </a:prstGeom>
        </p:spPr>
      </p:pic>
      <p:sp>
        <p:nvSpPr>
          <p:cNvPr id="5"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nvSpPr>
        <p:spPr>
          <a:xfrm>
            <a:off x="711909" y="61472"/>
            <a:ext cx="7772400" cy="730762"/>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ind"/>
              <a:buNone/>
              <a:defRPr sz="6000" b="1" i="0" u="none" strike="noStrike" cap="none">
                <a:solidFill>
                  <a:srgbClr val="FFFFFF"/>
                </a:solidFill>
                <a:latin typeface="Hind"/>
                <a:ea typeface="Hind"/>
                <a:cs typeface="Hind"/>
                <a:sym typeface="Hind"/>
              </a:defRPr>
            </a:lvl1pPr>
            <a:lvl2pPr lvl="1">
              <a:spcBef>
                <a:spcPts val="0"/>
              </a:spcBef>
              <a:buClr>
                <a:srgbClr val="FFFFFF"/>
              </a:buClr>
              <a:buSzPct val="100000"/>
              <a:buFont typeface="Hind"/>
              <a:buNone/>
              <a:defRPr sz="3000" b="1">
                <a:solidFill>
                  <a:srgbClr val="FFFFFF"/>
                </a:solidFill>
                <a:latin typeface="Hind"/>
                <a:ea typeface="Hind"/>
                <a:cs typeface="Hind"/>
                <a:sym typeface="Hind"/>
              </a:defRPr>
            </a:lvl2pPr>
            <a:lvl3pPr lvl="2">
              <a:spcBef>
                <a:spcPts val="0"/>
              </a:spcBef>
              <a:buClr>
                <a:srgbClr val="FFFFFF"/>
              </a:buClr>
              <a:buSzPct val="100000"/>
              <a:buFont typeface="Hind"/>
              <a:buNone/>
              <a:defRPr sz="3000" b="1">
                <a:solidFill>
                  <a:srgbClr val="FFFFFF"/>
                </a:solidFill>
                <a:latin typeface="Hind"/>
                <a:ea typeface="Hind"/>
                <a:cs typeface="Hind"/>
                <a:sym typeface="Hind"/>
              </a:defRPr>
            </a:lvl3pPr>
            <a:lvl4pPr lvl="3">
              <a:spcBef>
                <a:spcPts val="0"/>
              </a:spcBef>
              <a:buClr>
                <a:srgbClr val="FFFFFF"/>
              </a:buClr>
              <a:buSzPct val="100000"/>
              <a:buFont typeface="Hind"/>
              <a:buNone/>
              <a:defRPr sz="3000" b="1">
                <a:solidFill>
                  <a:srgbClr val="FFFFFF"/>
                </a:solidFill>
                <a:latin typeface="Hind"/>
                <a:ea typeface="Hind"/>
                <a:cs typeface="Hind"/>
                <a:sym typeface="Hind"/>
              </a:defRPr>
            </a:lvl4pPr>
            <a:lvl5pPr lvl="4">
              <a:spcBef>
                <a:spcPts val="0"/>
              </a:spcBef>
              <a:buClr>
                <a:srgbClr val="FFFFFF"/>
              </a:buClr>
              <a:buSzPct val="100000"/>
              <a:buFont typeface="Hind"/>
              <a:buNone/>
              <a:defRPr sz="3000" b="1">
                <a:solidFill>
                  <a:srgbClr val="FFFFFF"/>
                </a:solidFill>
                <a:latin typeface="Hind"/>
                <a:ea typeface="Hind"/>
                <a:cs typeface="Hind"/>
                <a:sym typeface="Hind"/>
              </a:defRPr>
            </a:lvl5pPr>
            <a:lvl6pPr lvl="5">
              <a:spcBef>
                <a:spcPts val="0"/>
              </a:spcBef>
              <a:buClr>
                <a:srgbClr val="FFFFFF"/>
              </a:buClr>
              <a:buSzPct val="100000"/>
              <a:buFont typeface="Hind"/>
              <a:buNone/>
              <a:defRPr sz="3000" b="1">
                <a:solidFill>
                  <a:srgbClr val="FFFFFF"/>
                </a:solidFill>
                <a:latin typeface="Hind"/>
                <a:ea typeface="Hind"/>
                <a:cs typeface="Hind"/>
                <a:sym typeface="Hind"/>
              </a:defRPr>
            </a:lvl6pPr>
            <a:lvl7pPr lvl="6">
              <a:spcBef>
                <a:spcPts val="0"/>
              </a:spcBef>
              <a:buClr>
                <a:srgbClr val="FFFFFF"/>
              </a:buClr>
              <a:buSzPct val="100000"/>
              <a:buFont typeface="Hind"/>
              <a:buNone/>
              <a:defRPr sz="3000" b="1">
                <a:solidFill>
                  <a:srgbClr val="FFFFFF"/>
                </a:solidFill>
                <a:latin typeface="Hind"/>
                <a:ea typeface="Hind"/>
                <a:cs typeface="Hind"/>
                <a:sym typeface="Hind"/>
              </a:defRPr>
            </a:lvl7pPr>
            <a:lvl8pPr lvl="7">
              <a:spcBef>
                <a:spcPts val="0"/>
              </a:spcBef>
              <a:buClr>
                <a:srgbClr val="FFFFFF"/>
              </a:buClr>
              <a:buSzPct val="100000"/>
              <a:buFont typeface="Hind"/>
              <a:buNone/>
              <a:defRPr sz="3000" b="1">
                <a:solidFill>
                  <a:srgbClr val="FFFFFF"/>
                </a:solidFill>
                <a:latin typeface="Hind"/>
                <a:ea typeface="Hind"/>
                <a:cs typeface="Hind"/>
                <a:sym typeface="Hind"/>
              </a:defRPr>
            </a:lvl8pPr>
            <a:lvl9pPr lvl="8">
              <a:spcBef>
                <a:spcPts val="0"/>
              </a:spcBef>
              <a:buClr>
                <a:srgbClr val="FFFFFF"/>
              </a:buClr>
              <a:buSzPct val="100000"/>
              <a:buFont typeface="Hind"/>
              <a:buNone/>
              <a:defRPr sz="3000" b="1">
                <a:solidFill>
                  <a:srgbClr val="FFFFFF"/>
                </a:solidFill>
                <a:latin typeface="Hind"/>
                <a:ea typeface="Hind"/>
                <a:cs typeface="Hind"/>
                <a:sym typeface="Hind"/>
              </a:defRPr>
            </a:lvl9pPr>
          </a:lstStyle>
          <a:p>
            <a:r>
              <a:rPr lang="et-EE" sz="3600" dirty="0">
                <a:solidFill>
                  <a:schemeClr val="bg1"/>
                </a:solidFill>
              </a:rPr>
              <a:t>Map of airport network</a:t>
            </a:r>
          </a:p>
        </p:txBody>
      </p:sp>
      <p:pic>
        <p:nvPicPr>
          <p:cNvPr id="6" name="Picture 5"/>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79074" y="1264410"/>
            <a:ext cx="8585851" cy="2614680"/>
          </a:xfrm>
          <a:prstGeom prst="rect">
            <a:avLst/>
          </a:prstGeom>
        </p:spPr>
      </p:pic>
      <p:sp>
        <p:nvSpPr>
          <p:cNvPr id="7" name="Rectangle 6"/>
          <p:cNvSpPr/>
          <p:nvPr/>
        </p:nvSpPr>
        <p:spPr>
          <a:xfrm>
            <a:off x="4328608" y="3083402"/>
            <a:ext cx="4269826" cy="1730776"/>
          </a:xfrm>
          <a:prstGeom prst="rect">
            <a:avLst/>
          </a:prstGeom>
          <a:solidFill>
            <a:srgbClr val="041F3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t-EE"/>
          </a:p>
        </p:txBody>
      </p:sp>
      <p:sp>
        <p:nvSpPr>
          <p:cNvPr id="8"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txBox="1">
            <a:spLocks/>
          </p:cNvSpPr>
          <p:nvPr/>
        </p:nvSpPr>
        <p:spPr>
          <a:xfrm>
            <a:off x="4488499" y="3297789"/>
            <a:ext cx="3909666" cy="981907"/>
          </a:xfrm>
          <a:prstGeom prst="rect">
            <a:avLst/>
          </a:prstGeom>
          <a:noFill/>
          <a:ln>
            <a:noFill/>
          </a:ln>
        </p:spPr>
        <p:txBody>
          <a:bodyPr lIns="91425" tIns="91425" rIns="91425" bIns="91425" anchor="t" anchorCtr="0"/>
          <a:lstStyle/>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Arial" panose="020B0604020202020204" pitchFamily="34" charset="0"/>
              <a:buChar char="•"/>
              <a:tabLst/>
              <a:defRPr/>
            </a:pPr>
            <a:r>
              <a:rPr lang="et-EE" sz="2000" dirty="0">
                <a:solidFill>
                  <a:srgbClr val="FFFFFF"/>
                </a:solidFill>
                <a:latin typeface="Hind"/>
                <a:ea typeface="Hind"/>
                <a:cs typeface="Hind"/>
                <a:sym typeface="Hind"/>
              </a:rPr>
              <a:t>Vision 2018</a:t>
            </a:r>
          </a:p>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Arial" panose="020B0604020202020204" pitchFamily="34" charset="0"/>
              <a:buChar char="•"/>
              <a:tabLst/>
              <a:defRPr/>
            </a:pPr>
            <a:r>
              <a:rPr lang="et-EE" sz="2000" dirty="0">
                <a:solidFill>
                  <a:srgbClr val="FFFFFF"/>
                </a:solidFill>
                <a:latin typeface="Hind"/>
                <a:ea typeface="Hind"/>
                <a:cs typeface="Hind"/>
                <a:sym typeface="Hind"/>
              </a:rPr>
              <a:t>Reality 2037</a:t>
            </a:r>
            <a:r>
              <a:rPr lang="et-EE" sz="2000" dirty="0">
                <a:solidFill>
                  <a:srgbClr val="FFFFFF"/>
                </a:solidFill>
                <a:latin typeface="Hind"/>
                <a:ea typeface="Hind"/>
                <a:cs typeface="Hind"/>
                <a:sym typeface="Wingdings" panose="05000000000000000000" pitchFamily="2" charset="2"/>
              </a:rPr>
              <a:t></a:t>
            </a:r>
            <a:r>
              <a:rPr lang="et-EE" sz="2000" dirty="0">
                <a:solidFill>
                  <a:srgbClr val="FFFFFF"/>
                </a:solidFill>
                <a:latin typeface="Hind"/>
                <a:ea typeface="Hind"/>
                <a:cs typeface="Hind"/>
                <a:sym typeface="Hind"/>
              </a:rPr>
              <a:t> or sooner</a:t>
            </a: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6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Hind"/>
              <a:buNone/>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96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721539" y="0"/>
            <a:ext cx="7772400" cy="730762"/>
          </a:xfrm>
        </p:spPr>
        <p:txBody>
          <a:bodyPr/>
          <a:lstStyle/>
          <a:p>
            <a:r>
              <a:rPr lang="et-EE" sz="3600" dirty="0"/>
              <a:t>Activities of the project</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275547" y="690255"/>
            <a:ext cx="8868453" cy="3695002"/>
          </a:xfrm>
        </p:spPr>
        <p:txBody>
          <a:bodyPr/>
          <a:lstStyle/>
          <a:p>
            <a:pPr marL="342900" indent="-342900" algn="l">
              <a:spcAft>
                <a:spcPts val="600"/>
              </a:spcAft>
              <a:buFont typeface="Arial" panose="020B0604020202020204" pitchFamily="34" charset="0"/>
              <a:buChar char="•"/>
            </a:pPr>
            <a:r>
              <a:rPr lang="en-US" sz="2200" dirty="0"/>
              <a:t>Cargo and passenger routes between European airport network</a:t>
            </a:r>
            <a:r>
              <a:rPr lang="en-US" sz="2200" dirty="0" smtClean="0"/>
              <a:t> and China;</a:t>
            </a:r>
            <a:endParaRPr lang="et-EE" sz="2200" dirty="0"/>
          </a:p>
          <a:p>
            <a:pPr marL="342900" indent="-342900" algn="l">
              <a:spcAft>
                <a:spcPts val="600"/>
              </a:spcAft>
              <a:buFont typeface="Arial" panose="020B0604020202020204" pitchFamily="34" charset="0"/>
              <a:buChar char="•"/>
            </a:pPr>
            <a:r>
              <a:rPr lang="en-US" sz="2200" dirty="0"/>
              <a:t>Development of aviation, airport and logistics technology;</a:t>
            </a:r>
          </a:p>
          <a:p>
            <a:pPr marL="342900" indent="-342900" algn="l">
              <a:spcAft>
                <a:spcPts val="600"/>
              </a:spcAft>
              <a:buFont typeface="Arial" panose="020B0604020202020204" pitchFamily="34" charset="0"/>
              <a:buChar char="•"/>
            </a:pPr>
            <a:r>
              <a:rPr lang="en-US" sz="2200" dirty="0"/>
              <a:t>Creating feasible One Belt One Road investment opportunities for Chinese government and Chinese stakeholders;</a:t>
            </a:r>
          </a:p>
          <a:p>
            <a:pPr marL="342900" indent="-342900" algn="l">
              <a:spcAft>
                <a:spcPts val="600"/>
              </a:spcAft>
              <a:buFont typeface="Arial" panose="020B0604020202020204" pitchFamily="34" charset="0"/>
              <a:buChar char="•"/>
            </a:pPr>
            <a:r>
              <a:rPr lang="en-US" sz="2200" dirty="0"/>
              <a:t>Creating opportunities for SME companies to establish operations in </a:t>
            </a:r>
            <a:r>
              <a:rPr lang="en-US" sz="2200" dirty="0" smtClean="0"/>
              <a:t>China and other European countries;</a:t>
            </a:r>
            <a:endParaRPr lang="en-US" sz="2200" dirty="0"/>
          </a:p>
          <a:p>
            <a:pPr marL="342900" indent="-342900" algn="l">
              <a:spcAft>
                <a:spcPts val="600"/>
              </a:spcAft>
              <a:buFont typeface="Arial" panose="020B0604020202020204" pitchFamily="34" charset="0"/>
              <a:buChar char="•"/>
            </a:pPr>
            <a:r>
              <a:rPr lang="en-US" sz="2200" dirty="0"/>
              <a:t>Building EU-China training consortium (pilots, mechanics, stewardess, etc</a:t>
            </a:r>
            <a:r>
              <a:rPr lang="en-US" sz="2200" dirty="0" smtClean="0"/>
              <a:t>).</a:t>
            </a:r>
          </a:p>
          <a:p>
            <a:pPr marL="342900" indent="-342900" algn="l">
              <a:spcAft>
                <a:spcPts val="600"/>
              </a:spcAft>
            </a:pPr>
            <a:endParaRPr lang="et-EE" sz="2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711909" y="134277"/>
            <a:ext cx="7772400" cy="730762"/>
          </a:xfrm>
        </p:spPr>
        <p:txBody>
          <a:bodyPr/>
          <a:lstStyle/>
          <a:p>
            <a:r>
              <a:rPr lang="et-EE" sz="3600" dirty="0"/>
              <a:t>Expected outcomes</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531997" y="809462"/>
            <a:ext cx="8109291" cy="3779110"/>
          </a:xfrm>
        </p:spPr>
        <p:txBody>
          <a:bodyPr/>
          <a:lstStyle/>
          <a:p>
            <a:pPr marL="342900" indent="-342900" algn="l">
              <a:spcAft>
                <a:spcPts val="1200"/>
              </a:spcAft>
              <a:buFont typeface="Arial" panose="020B0604020202020204" pitchFamily="34" charset="0"/>
              <a:buChar char="•"/>
            </a:pPr>
            <a:r>
              <a:rPr lang="en-US" dirty="0"/>
              <a:t>New activities and investments in secondary airports and participating regions</a:t>
            </a:r>
            <a:r>
              <a:rPr lang="et-EE" dirty="0"/>
              <a:t>;</a:t>
            </a:r>
          </a:p>
          <a:p>
            <a:pPr marL="342900" indent="-342900" algn="l">
              <a:spcAft>
                <a:spcPts val="1200"/>
              </a:spcAft>
              <a:buFont typeface="Arial" panose="020B0604020202020204" pitchFamily="34" charset="0"/>
              <a:buChar char="•"/>
            </a:pPr>
            <a:r>
              <a:rPr lang="et-EE" dirty="0"/>
              <a:t>Cargo and passenger routes between European secondary airports and China;</a:t>
            </a:r>
          </a:p>
          <a:p>
            <a:pPr marL="342900" indent="-342900" algn="l">
              <a:spcAft>
                <a:spcPts val="1200"/>
              </a:spcAft>
              <a:buFont typeface="Arial" panose="020B0604020202020204" pitchFamily="34" charset="0"/>
              <a:buChar char="•"/>
            </a:pPr>
            <a:r>
              <a:rPr lang="et-EE" dirty="0"/>
              <a:t>EU-China aviation training consortium;</a:t>
            </a:r>
          </a:p>
          <a:p>
            <a:pPr marL="342900" indent="-342900" algn="l">
              <a:spcAft>
                <a:spcPts val="1200"/>
              </a:spcAft>
              <a:buFont typeface="Arial" panose="020B0604020202020204" pitchFamily="34" charset="0"/>
              <a:buChar char="•"/>
            </a:pPr>
            <a:r>
              <a:rPr lang="en-US" dirty="0"/>
              <a:t>New businesses</a:t>
            </a:r>
            <a:r>
              <a:rPr lang="en-US" dirty="0" smtClean="0"/>
              <a:t> development and </a:t>
            </a:r>
            <a:r>
              <a:rPr lang="et-EE" dirty="0"/>
              <a:t>specific destination management services for Chinese visitors; </a:t>
            </a:r>
          </a:p>
          <a:p>
            <a:pPr marL="342900" indent="-342900" algn="l">
              <a:spcAft>
                <a:spcPts val="1200"/>
              </a:spcAft>
              <a:buFont typeface="Arial" panose="020B0604020202020204" pitchFamily="34" charset="0"/>
              <a:buChar char="•"/>
            </a:pPr>
            <a:r>
              <a:rPr lang="en-US" dirty="0"/>
              <a:t>Stronger regional and local </a:t>
            </a:r>
            <a:r>
              <a:rPr lang="en-US" dirty="0" smtClean="0"/>
              <a:t>development.</a:t>
            </a:r>
          </a:p>
          <a:p>
            <a:pPr marL="342900" indent="-342900" algn="l">
              <a:spcAft>
                <a:spcPts val="1200"/>
              </a:spcAft>
              <a:buFont typeface="Arial" panose="020B0604020202020204" pitchFamily="34" charset="0"/>
              <a:buChar char="•"/>
            </a:pPr>
            <a:endParaRPr lang="et-EE" dirty="0"/>
          </a:p>
          <a:p>
            <a:pPr marL="342900" indent="-342900" algn="l">
              <a:spcAft>
                <a:spcPts val="1200"/>
              </a:spcAft>
              <a:buFont typeface="Arial" panose="020B0604020202020204" pitchFamily="34" charset="0"/>
              <a:buChar char="•"/>
            </a:pPr>
            <a:endParaRPr lang="et-EE" dirty="0"/>
          </a:p>
          <a:p>
            <a:pPr marL="342900" indent="-342900" algn="l">
              <a:spcAft>
                <a:spcPts val="1200"/>
              </a:spcAft>
              <a:buFont typeface="Arial" panose="020B0604020202020204" pitchFamily="34" charset="0"/>
              <a:buChar char="•"/>
            </a:pPr>
            <a:endParaRPr lang="et-EE" dirty="0"/>
          </a:p>
          <a:p>
            <a:pPr marL="342900" indent="-342900" algn="l">
              <a:spcAft>
                <a:spcPts val="1200"/>
              </a:spcAft>
            </a:pPr>
            <a:endParaRPr lang="et-E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732394" y="0"/>
            <a:ext cx="7772400" cy="730762"/>
          </a:xfrm>
        </p:spPr>
        <p:txBody>
          <a:bodyPr/>
          <a:lstStyle/>
          <a:p>
            <a:r>
              <a:rPr lang="et-EE" sz="3600" dirty="0"/>
              <a:t>Next steps</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455427" y="959367"/>
            <a:ext cx="8439828" cy="3645767"/>
          </a:xfrm>
        </p:spPr>
        <p:txBody>
          <a:bodyPr/>
          <a:lstStyle/>
          <a:p>
            <a:pPr marL="342900" indent="-342900" algn="l">
              <a:spcAft>
                <a:spcPts val="1200"/>
              </a:spcAft>
              <a:buFont typeface="Arial"/>
              <a:buChar char="•"/>
            </a:pPr>
            <a:r>
              <a:rPr lang="en-US" dirty="0"/>
              <a:t>Negotiations in Partner countries;</a:t>
            </a:r>
          </a:p>
          <a:p>
            <a:pPr marL="342900" indent="-342900" algn="l">
              <a:spcAft>
                <a:spcPts val="1200"/>
              </a:spcAft>
              <a:buFont typeface="Arial"/>
              <a:buChar char="•"/>
            </a:pPr>
            <a:r>
              <a:rPr lang="en-US" dirty="0"/>
              <a:t>Project consortium building and preparation of the consortium meeting in Tartu in March 2019;</a:t>
            </a:r>
          </a:p>
          <a:p>
            <a:pPr marL="342900" indent="-342900" algn="l">
              <a:spcAft>
                <a:spcPts val="1200"/>
              </a:spcAft>
              <a:buFont typeface="Arial"/>
              <a:buChar char="•"/>
            </a:pPr>
            <a:r>
              <a:rPr lang="en-US" dirty="0"/>
              <a:t>Development of LEADER cooperation project between Partner </a:t>
            </a:r>
            <a:r>
              <a:rPr lang="en-US" dirty="0" smtClean="0"/>
              <a:t>countries.</a:t>
            </a:r>
            <a:endParaRPr lang="et-E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732394" y="0"/>
            <a:ext cx="7772400" cy="730762"/>
          </a:xfrm>
        </p:spPr>
        <p:txBody>
          <a:bodyPr/>
          <a:lstStyle/>
          <a:p>
            <a:r>
              <a:rPr lang="et-EE" sz="3600" dirty="0"/>
              <a:t>LEADER cooperation project</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466767" y="748936"/>
            <a:ext cx="8499481" cy="3853214"/>
          </a:xfrm>
        </p:spPr>
        <p:txBody>
          <a:bodyPr/>
          <a:lstStyle/>
          <a:p>
            <a:pPr marL="342900" indent="-342900" algn="l">
              <a:spcAft>
                <a:spcPts val="1200"/>
              </a:spcAft>
              <a:buFont typeface="Arial"/>
              <a:buChar char="•"/>
            </a:pPr>
            <a:r>
              <a:rPr lang="en-US" dirty="0"/>
              <a:t>Preparatory project 2019-2021 that includes:</a:t>
            </a:r>
          </a:p>
          <a:p>
            <a:pPr marL="800098" lvl="1" indent="-342900" algn="l">
              <a:spcAft>
                <a:spcPts val="600"/>
              </a:spcAft>
              <a:buFont typeface="Arial"/>
              <a:buChar char="•"/>
            </a:pPr>
            <a:r>
              <a:rPr lang="en-US" dirty="0"/>
              <a:t>Negotiations at local, state, European level and with Chinese partners;</a:t>
            </a:r>
          </a:p>
          <a:p>
            <a:pPr marL="800098" lvl="1" indent="-342900" algn="l">
              <a:spcAft>
                <a:spcPts val="600"/>
              </a:spcAft>
              <a:buFont typeface="Arial"/>
              <a:buChar char="•"/>
            </a:pPr>
            <a:r>
              <a:rPr lang="en-US" dirty="0"/>
              <a:t>European airports network development;</a:t>
            </a:r>
            <a:endParaRPr lang="en-US" dirty="0" smtClean="0"/>
          </a:p>
          <a:p>
            <a:pPr marL="800098" lvl="1" indent="-342900" algn="l">
              <a:spcAft>
                <a:spcPts val="600"/>
              </a:spcAft>
              <a:buFont typeface="Arial"/>
              <a:buChar char="•"/>
            </a:pPr>
            <a:r>
              <a:rPr lang="en-US" dirty="0" smtClean="0"/>
              <a:t>Concept</a:t>
            </a:r>
            <a:r>
              <a:rPr lang="en-US" dirty="0"/>
              <a:t>/strategy of the One Belt One Road cargo</a:t>
            </a:r>
            <a:r>
              <a:rPr lang="en-US" dirty="0" smtClean="0"/>
              <a:t> and passenger airport </a:t>
            </a:r>
            <a:r>
              <a:rPr lang="en-US" dirty="0"/>
              <a:t>network operations and </a:t>
            </a:r>
            <a:r>
              <a:rPr lang="en-US" dirty="0" smtClean="0"/>
              <a:t>routes;</a:t>
            </a:r>
            <a:endParaRPr lang="en-US" dirty="0"/>
          </a:p>
          <a:p>
            <a:pPr marL="800098" lvl="1" indent="-342900" algn="l">
              <a:spcAft>
                <a:spcPts val="600"/>
              </a:spcAft>
              <a:buFont typeface="Arial"/>
              <a:buChar char="•"/>
            </a:pPr>
            <a:r>
              <a:rPr lang="en-US" dirty="0"/>
              <a:t>Business model, cost-benefit analysis,</a:t>
            </a:r>
            <a:r>
              <a:rPr lang="en-US" dirty="0" smtClean="0"/>
              <a:t> general investment </a:t>
            </a:r>
            <a:r>
              <a:rPr lang="en-US" dirty="0"/>
              <a:t>plan;</a:t>
            </a:r>
          </a:p>
          <a:p>
            <a:pPr marL="800098" lvl="1" indent="-342900" algn="l">
              <a:spcAft>
                <a:spcPts val="600"/>
              </a:spcAft>
              <a:buFont typeface="Arial"/>
              <a:buChar char="•"/>
            </a:pPr>
            <a:r>
              <a:rPr lang="en-US" dirty="0"/>
              <a:t>EU-China aviation training consortium establishment;</a:t>
            </a:r>
          </a:p>
          <a:p>
            <a:pPr marL="800098" lvl="1" indent="-342900" algn="l">
              <a:spcAft>
                <a:spcPts val="600"/>
              </a:spcAft>
              <a:buFont typeface="Arial"/>
              <a:buChar char="•"/>
            </a:pPr>
            <a:r>
              <a:rPr lang="en-US" dirty="0"/>
              <a:t>Business platforms development in China and Europe.</a:t>
            </a:r>
          </a:p>
          <a:p>
            <a:pPr marL="800098" lvl="1" indent="-342900" algn="l">
              <a:buFont typeface="Arial"/>
              <a:buChar char="•"/>
            </a:pPr>
            <a:endParaRPr lang="en-US" dirty="0"/>
          </a:p>
          <a:p>
            <a:pPr marL="800098" lvl="1" indent="-342900" algn="l"/>
            <a:endParaRPr lang="et-E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732394" y="0"/>
            <a:ext cx="7772400" cy="730762"/>
          </a:xfrm>
        </p:spPr>
        <p:txBody>
          <a:bodyPr/>
          <a:lstStyle/>
          <a:p>
            <a:r>
              <a:rPr lang="et-EE" sz="3600" dirty="0"/>
              <a:t>Finances and time schedule</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141116" y="705518"/>
            <a:ext cx="9002884" cy="4135423"/>
          </a:xfrm>
        </p:spPr>
        <p:txBody>
          <a:bodyPr/>
          <a:lstStyle/>
          <a:p>
            <a:pPr marL="800098" lvl="1" indent="-342900" algn="l">
              <a:buFont typeface="Arial"/>
              <a:buChar char="•"/>
            </a:pPr>
            <a:endParaRPr lang="en-US" dirty="0"/>
          </a:p>
          <a:p>
            <a:pPr marL="800098" lvl="1" indent="-342900" algn="l">
              <a:buFont typeface="Arial"/>
              <a:buChar char="•"/>
            </a:pPr>
            <a:r>
              <a:rPr lang="et-EE" dirty="0"/>
              <a:t>LEADER transnational cooperation project in 2019-2021: ca 300 000 EUR altogether with</a:t>
            </a:r>
            <a:r>
              <a:rPr lang="et-EE" dirty="0" smtClean="0"/>
              <a:t> 8 </a:t>
            </a:r>
            <a:r>
              <a:rPr lang="et-EE" dirty="0"/>
              <a:t>countries </a:t>
            </a:r>
            <a:r>
              <a:rPr lang="et-EE" dirty="0" smtClean="0"/>
              <a:t>(European partners and China)</a:t>
            </a:r>
            <a:r>
              <a:rPr lang="et-EE" dirty="0"/>
              <a:t>;</a:t>
            </a:r>
          </a:p>
          <a:p>
            <a:pPr marL="800098" lvl="1" indent="-342900" algn="l"/>
            <a:endParaRPr lang="et-EE" dirty="0"/>
          </a:p>
          <a:p>
            <a:pPr marL="800098" lvl="1" indent="-342900" algn="l">
              <a:buFont typeface="Arial"/>
              <a:buChar char="•"/>
            </a:pPr>
            <a:r>
              <a:rPr lang="et-EE" dirty="0"/>
              <a:t>Activities and investments according to the developed strategy and investment plan since 2022-...</a:t>
            </a:r>
          </a:p>
          <a:p>
            <a:pPr marL="1257295" lvl="2" indent="-342900" algn="l">
              <a:buFont typeface="Arial"/>
              <a:buChar char="•"/>
            </a:pPr>
            <a:r>
              <a:rPr lang="et-EE" dirty="0"/>
              <a:t>Possible resources: state funds and budget, European Structural and Investment Funds, Eurasia Foundation, private investors, etc.</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595759" y="2506959"/>
            <a:ext cx="7772400" cy="730762"/>
          </a:xfrm>
        </p:spPr>
        <p:txBody>
          <a:bodyPr/>
          <a:lstStyle/>
          <a:p>
            <a:r>
              <a:rPr lang="et-EE" sz="4000" dirty="0"/>
              <a:t>Thank you!</a:t>
            </a:r>
            <a:br>
              <a:rPr lang="et-EE" sz="4000" dirty="0"/>
            </a:br>
            <a:r>
              <a:rPr lang="et-EE" sz="1400" b="0" dirty="0"/>
              <a:t> </a:t>
            </a:r>
            <a:endParaRPr lang="et-EE" sz="4000" b="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896921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722152" y="195722"/>
            <a:ext cx="7772400" cy="730762"/>
          </a:xfrm>
        </p:spPr>
        <p:txBody>
          <a:bodyPr/>
          <a:lstStyle/>
          <a:p>
            <a:r>
              <a:rPr lang="et-EE" sz="3600" dirty="0"/>
              <a:t>Presentation structure</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312887" y="944003"/>
            <a:ext cx="8631651" cy="3907792"/>
          </a:xfrm>
        </p:spPr>
        <p:txBody>
          <a:bodyPr/>
          <a:lstStyle/>
          <a:p>
            <a:pPr marL="342900" indent="-342900" algn="l">
              <a:spcAft>
                <a:spcPts val="1200"/>
              </a:spcAft>
              <a:buFont typeface="Arial" panose="020B0604020202020204" pitchFamily="34" charset="0"/>
              <a:buChar char="•"/>
            </a:pPr>
            <a:r>
              <a:rPr lang="et-EE" dirty="0"/>
              <a:t>Preconditions and advantages for cooperation with China;</a:t>
            </a:r>
          </a:p>
          <a:p>
            <a:pPr marL="342900" indent="-342900" algn="l">
              <a:spcAft>
                <a:spcPts val="1200"/>
              </a:spcAft>
              <a:buFont typeface="Arial" panose="020B0604020202020204" pitchFamily="34" charset="0"/>
              <a:buChar char="•"/>
            </a:pPr>
            <a:r>
              <a:rPr lang="et-EE" dirty="0"/>
              <a:t>Short overview about the trends in aviation in Europe and China;</a:t>
            </a:r>
          </a:p>
          <a:p>
            <a:pPr marL="342900" indent="-342900" algn="l">
              <a:spcAft>
                <a:spcPts val="1200"/>
              </a:spcAft>
              <a:buFont typeface="Arial" panose="020B0604020202020204" pitchFamily="34" charset="0"/>
              <a:buChar char="•"/>
            </a:pPr>
            <a:r>
              <a:rPr lang="et-EE" dirty="0"/>
              <a:t>Project proposal - main aims, potential partners, activities and expected outcomes;</a:t>
            </a:r>
          </a:p>
          <a:p>
            <a:pPr marL="342900" indent="-342900" algn="l">
              <a:spcAft>
                <a:spcPts val="1200"/>
              </a:spcAft>
              <a:buFont typeface="Arial" panose="020B0604020202020204" pitchFamily="34" charset="0"/>
              <a:buChar char="•"/>
            </a:pPr>
            <a:r>
              <a:rPr lang="et-EE" dirty="0"/>
              <a:t>Next </a:t>
            </a:r>
            <a:r>
              <a:rPr lang="et-EE" dirty="0" smtClean="0"/>
              <a:t>steps.</a:t>
            </a:r>
          </a:p>
          <a:p>
            <a:pPr marL="342900" indent="-342900" algn="l">
              <a:spcAft>
                <a:spcPts val="1200"/>
              </a:spcAft>
              <a:buFont typeface="Arial" panose="020B0604020202020204" pitchFamily="34" charset="0"/>
              <a:buChar char="•"/>
            </a:pPr>
            <a:endParaRPr lang="et-EE" dirty="0"/>
          </a:p>
          <a:p>
            <a:pPr marL="342900" indent="-342900" algn="l">
              <a:spcAft>
                <a:spcPts val="1200"/>
              </a:spcAft>
              <a:buFont typeface="Arial" panose="020B0604020202020204" pitchFamily="34" charset="0"/>
              <a:buChar char="•"/>
            </a:pPr>
            <a:endParaRPr lang="et-EE" dirty="0"/>
          </a:p>
          <a:p>
            <a:pPr marL="342900" indent="-342900" algn="l">
              <a:spcAft>
                <a:spcPts val="1200"/>
              </a:spcAft>
              <a:buFont typeface="Arial" panose="020B0604020202020204" pitchFamily="34" charset="0"/>
              <a:buChar char="•"/>
            </a:pPr>
            <a:endParaRPr lang="et-EE" dirty="0"/>
          </a:p>
          <a:p>
            <a:pPr marL="342900" indent="-342900" algn="l">
              <a:spcAft>
                <a:spcPts val="1200"/>
              </a:spcAft>
            </a:pPr>
            <a:endParaRPr lang="et-E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657021" y="282554"/>
            <a:ext cx="8233242" cy="759441"/>
          </a:xfrm>
        </p:spPr>
        <p:txBody>
          <a:bodyPr/>
          <a:lstStyle/>
          <a:p>
            <a:r>
              <a:rPr lang="et-EE" sz="3600" dirty="0"/>
              <a:t>Advantages to work with China</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176220" y="1245836"/>
            <a:ext cx="8967780" cy="3643963"/>
          </a:xfrm>
        </p:spPr>
        <p:txBody>
          <a:bodyPr/>
          <a:lstStyle/>
          <a:p>
            <a:pPr marL="342900" indent="-342900" algn="l">
              <a:spcAft>
                <a:spcPts val="1200"/>
              </a:spcAft>
              <a:buFont typeface="Arial" panose="020B0604020202020204" pitchFamily="34" charset="0"/>
              <a:buChar char="•"/>
            </a:pPr>
            <a:r>
              <a:rPr lang="en-US" sz="2000" dirty="0"/>
              <a:t>Cooperation agreement between </a:t>
            </a:r>
            <a:r>
              <a:rPr lang="en-US" sz="2000" dirty="0">
                <a:solidFill>
                  <a:schemeClr val="bg1"/>
                </a:solidFill>
              </a:rPr>
              <a:t>the</a:t>
            </a:r>
            <a:r>
              <a:rPr lang="en-US" sz="2000" dirty="0">
                <a:solidFill>
                  <a:srgbClr val="FF0000"/>
                </a:solidFill>
              </a:rPr>
              <a:t> </a:t>
            </a:r>
            <a:r>
              <a:rPr lang="en-US" sz="2000" dirty="0"/>
              <a:t>Chinese Central Government (SAFEA) and European LEADER Association (ELARD) was signed in March 2018. </a:t>
            </a:r>
            <a:r>
              <a:rPr lang="et-EE" sz="2000" dirty="0"/>
              <a:t>Valuable contacts were established on the level of Chinese Central Government;</a:t>
            </a:r>
            <a:endParaRPr lang="en-US" sz="2000" dirty="0"/>
          </a:p>
          <a:p>
            <a:pPr marL="342900" indent="-342900" algn="l">
              <a:spcAft>
                <a:spcPts val="1200"/>
              </a:spcAft>
              <a:buFont typeface="Arial" panose="020B0604020202020204" pitchFamily="34" charset="0"/>
              <a:buChar char="•"/>
            </a:pPr>
            <a:r>
              <a:rPr lang="et-EE" sz="2000" dirty="0"/>
              <a:t>Open EU-China cooperation platform for all European countries in the field of regional development, </a:t>
            </a:r>
            <a:r>
              <a:rPr lang="en-US" sz="2000" dirty="0"/>
              <a:t>rural vitalization &amp; sustainable migration;</a:t>
            </a:r>
          </a:p>
          <a:p>
            <a:pPr marL="342900" indent="-342900" algn="l">
              <a:spcAft>
                <a:spcPts val="1200"/>
              </a:spcAft>
              <a:buFont typeface="Arial" panose="020B0604020202020204" pitchFamily="34" charset="0"/>
              <a:buChar char="•"/>
            </a:pPr>
            <a:r>
              <a:rPr lang="en-US" sz="2000" dirty="0"/>
              <a:t>Chinese interest to develop one belt, one road investments and cooperate with a network with European coverage.</a:t>
            </a:r>
          </a:p>
          <a:p>
            <a:pPr marL="342900" indent="-342900" algn="l">
              <a:spcAft>
                <a:spcPts val="1200"/>
              </a:spcAft>
              <a:buFont typeface="Arial" panose="020B0604020202020204" pitchFamily="34" charset="0"/>
              <a:buChar char="•"/>
            </a:pPr>
            <a:endParaRPr lang="et-EE" sz="2000" dirty="0"/>
          </a:p>
          <a:p>
            <a:pPr marL="342900" indent="-342900" algn="l">
              <a:spcAft>
                <a:spcPts val="1200"/>
              </a:spcAft>
              <a:buFont typeface="Arial" panose="020B0604020202020204" pitchFamily="34" charset="0"/>
              <a:buChar char="•"/>
            </a:pPr>
            <a:endParaRPr lang="et-EE" sz="2000" dirty="0"/>
          </a:p>
          <a:p>
            <a:pPr marL="342900" indent="-342900" algn="l">
              <a:spcAft>
                <a:spcPts val="1200"/>
              </a:spcAft>
              <a:buFont typeface="Arial" panose="020B0604020202020204" pitchFamily="34" charset="0"/>
              <a:buChar char="•"/>
            </a:pPr>
            <a:endParaRPr lang="et-EE" sz="2000" dirty="0"/>
          </a:p>
          <a:p>
            <a:pPr marL="342900" indent="-342900" algn="l">
              <a:spcAft>
                <a:spcPts val="1200"/>
              </a:spcAft>
              <a:buFont typeface="Arial" panose="020B0604020202020204" pitchFamily="34" charset="0"/>
              <a:buChar char="•"/>
            </a:pPr>
            <a:endParaRPr lang="et-EE" sz="2000" dirty="0"/>
          </a:p>
          <a:p>
            <a:pPr marL="342900" indent="-342900" algn="l">
              <a:spcAft>
                <a:spcPts val="1200"/>
              </a:spcAft>
            </a:pPr>
            <a:endParaRPr lang="et-EE"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727216" y="757827"/>
            <a:ext cx="8282453" cy="3822615"/>
          </a:xfrm>
        </p:spPr>
        <p:txBody>
          <a:bodyPr/>
          <a:lstStyle/>
          <a:p>
            <a:pPr marL="342900" indent="-342900" algn="l">
              <a:spcAft>
                <a:spcPts val="1200"/>
              </a:spcAft>
              <a:buFont typeface="Arial"/>
              <a:buChar char="•"/>
            </a:pPr>
            <a:r>
              <a:rPr lang="et-EE" sz="2000" dirty="0"/>
              <a:t>There will be a huge demand on airport services in the near future – both cargo and passenger services.</a:t>
            </a:r>
          </a:p>
          <a:p>
            <a:pPr marL="342900" lvl="1" indent="-342900" algn="l">
              <a:spcBef>
                <a:spcPts val="600"/>
              </a:spcBef>
              <a:spcAft>
                <a:spcPts val="1200"/>
              </a:spcAft>
              <a:buFont typeface="Arial" panose="020B0604020202020204" pitchFamily="34" charset="0"/>
              <a:buChar char="•"/>
            </a:pPr>
            <a:r>
              <a:rPr lang="en-US" sz="2000" dirty="0"/>
              <a:t>Eastward shift in aviation’s centre of gravity continues. The Asia-Pacific region will drive the biggest growth with more than half the total number of new passengers over the next 20 years coming from these </a:t>
            </a:r>
            <a:r>
              <a:rPr lang="en-US" sz="2000" dirty="0" smtClean="0"/>
              <a:t>markets.</a:t>
            </a:r>
          </a:p>
          <a:p>
            <a:pPr marL="800097" lvl="2" indent="-342900" algn="l">
              <a:spcBef>
                <a:spcPts val="600"/>
              </a:spcBef>
              <a:spcAft>
                <a:spcPts val="1200"/>
              </a:spcAft>
              <a:buFont typeface="Arial" panose="020B0604020202020204" pitchFamily="34" charset="0"/>
              <a:buChar char="•"/>
            </a:pPr>
            <a:r>
              <a:rPr lang="et-EE" sz="1400" dirty="0"/>
              <a:t>A</a:t>
            </a:r>
            <a:r>
              <a:rPr lang="et-EE" sz="1400" dirty="0" smtClean="0"/>
              <a:t>ccording </a:t>
            </a:r>
            <a:r>
              <a:rPr lang="et-EE" sz="1400" dirty="0"/>
              <a:t>to the </a:t>
            </a:r>
            <a:r>
              <a:rPr lang="en-US" sz="1400" dirty="0"/>
              <a:t>IATA passenger numbers could double to 8.2 billion in 2037 which poses significant challenges for the aviation industry</a:t>
            </a:r>
            <a:r>
              <a:rPr lang="en-US" sz="1400" dirty="0" smtClean="0"/>
              <a:t> </a:t>
            </a:r>
            <a:r>
              <a:rPr lang="en-US" sz="1400" dirty="0" smtClean="0">
                <a:hlinkClick r:id="rId2"/>
              </a:rPr>
              <a:t>https</a:t>
            </a:r>
            <a:r>
              <a:rPr lang="en-US" sz="1400" dirty="0">
                <a:hlinkClick r:id="rId2"/>
              </a:rPr>
              <a:t>://www.internationalairportreview.com/news/77038/exponential-passenger-increase</a:t>
            </a:r>
            <a:r>
              <a:rPr lang="en-US" sz="1400" dirty="0" smtClean="0">
                <a:hlinkClick r:id="rId2"/>
              </a:rPr>
              <a:t>/</a:t>
            </a:r>
            <a:r>
              <a:rPr lang="en-US" sz="1400" dirty="0" smtClean="0"/>
              <a:t>;</a:t>
            </a:r>
            <a:endParaRPr lang="en-US" sz="1400" dirty="0"/>
          </a:p>
          <a:p>
            <a:pPr marL="800097" lvl="2" indent="-342900" algn="l">
              <a:spcBef>
                <a:spcPts val="600"/>
              </a:spcBef>
              <a:spcAft>
                <a:spcPts val="1200"/>
              </a:spcAft>
              <a:buFont typeface="Arial" panose="020B0604020202020204" pitchFamily="34" charset="0"/>
              <a:buChar char="•"/>
            </a:pPr>
            <a:r>
              <a:rPr lang="en-US" sz="1400" dirty="0"/>
              <a:t>Gatwick Airport has published a draft master plan to increase capacity at the UK hub, which allows an extra 10-15 movements per hour, potentially increasing cargo from 102,000 tones today to 325,000 tones by 2032/33, and shifting projections of passenger numbers in that year to 68m-70m compared with 57m-61m with the current system.</a:t>
            </a:r>
            <a:endParaRPr lang="et-EE" sz="1400" dirty="0"/>
          </a:p>
          <a:p>
            <a:pPr marL="342900" indent="-342900" algn="l">
              <a:spcAft>
                <a:spcPts val="1200"/>
              </a:spcAft>
              <a:buFont typeface="Arial" panose="020B0604020202020204" pitchFamily="34" charset="0"/>
              <a:buChar char="•"/>
            </a:pPr>
            <a:endParaRPr lang="et-EE"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01D8006-3A7A-4609-81AF-21B4C8C25831}"/>
              </a:ext>
            </a:extLst>
          </p:cNvPr>
          <p:cNvSpPr>
            <a:spLocks noGrp="1"/>
          </p:cNvSpPr>
          <p:nvPr>
            <p:ph type="ctrTitle"/>
          </p:nvPr>
        </p:nvSpPr>
        <p:spPr/>
        <p:txBody>
          <a:bodyPr/>
          <a:lstStyle/>
          <a:p>
            <a:endParaRPr lang="et-EE"/>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4373B57-E60F-446E-8F6F-D6718A52779A}"/>
              </a:ext>
            </a:extLst>
          </p:cNvPr>
          <p:cNvSpPr>
            <a:spLocks noGrp="1"/>
          </p:cNvSpPr>
          <p:nvPr>
            <p:ph type="subTitle" idx="1"/>
          </p:nvPr>
        </p:nvSpPr>
        <p:spPr/>
        <p:txBody>
          <a:bodyPr/>
          <a:lstStyle/>
          <a:p>
            <a:endParaRPr lang="et-EE"/>
          </a:p>
        </p:txBody>
      </p:sp>
      <p:pic>
        <p:nvPicPr>
          <p:cNvPr id="5" name="Pilt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9928E06-B838-4265-83EB-BFC9C8B52362}"/>
              </a:ext>
            </a:extLst>
          </p:cNvPr>
          <p:cNvPicPr>
            <a:picLocks noChangeAspect="1"/>
          </p:cNvPicPr>
          <p:nvPr/>
        </p:nvPicPr>
        <p:blipFill>
          <a:blip r:embed="rId3"/>
          <a:stretch>
            <a:fillRect/>
          </a:stretch>
        </p:blipFill>
        <p:spPr>
          <a:xfrm>
            <a:off x="0" y="-415528"/>
            <a:ext cx="9144000" cy="6096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313223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390710" y="725265"/>
            <a:ext cx="8456133" cy="3898594"/>
          </a:xfrm>
        </p:spPr>
        <p:txBody>
          <a:bodyPr/>
          <a:lstStyle/>
          <a:p>
            <a:pPr marL="342900" indent="-342900" algn="l">
              <a:spcAft>
                <a:spcPts val="1200"/>
              </a:spcAft>
              <a:buFont typeface="Arial"/>
              <a:buChar char="•"/>
            </a:pPr>
            <a:r>
              <a:rPr lang="en-US" sz="2000" dirty="0"/>
              <a:t>Expansion of the Chinese Aviation industry</a:t>
            </a:r>
          </a:p>
          <a:p>
            <a:pPr marL="342900" indent="-342900" algn="l">
              <a:spcAft>
                <a:spcPts val="1200"/>
              </a:spcAft>
            </a:pPr>
            <a:r>
              <a:rPr lang="en-US" sz="2000" dirty="0"/>
              <a:t>Boeing estimates that China will need approximately 7800 new airplanes and it will be accountable for 18 % of all worlds commercial airplane fleet. China is interested in developing their own airplanes and aviation industry.</a:t>
            </a:r>
          </a:p>
          <a:p>
            <a:pPr marL="342900" indent="-342900" algn="l">
              <a:spcAft>
                <a:spcPts val="1200"/>
              </a:spcAft>
            </a:pPr>
            <a:r>
              <a:rPr lang="en-US" sz="2000" dirty="0"/>
              <a:t>This means that there is also a need for the development of the expertise and aviation industry personnel, pilots, mechanics etc. and development of the logistic systems both domestically and internationally.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358145" y="855515"/>
            <a:ext cx="8456133" cy="3898594"/>
          </a:xfrm>
        </p:spPr>
        <p:txBody>
          <a:bodyPr/>
          <a:lstStyle/>
          <a:p>
            <a:pPr marL="342900" indent="-342900" algn="l">
              <a:spcAft>
                <a:spcPts val="1200"/>
              </a:spcAft>
              <a:buFont typeface="Arial"/>
              <a:buChar char="•"/>
            </a:pPr>
            <a:r>
              <a:rPr lang="en-US" sz="2000" dirty="0"/>
              <a:t>Chinese new airplane companies</a:t>
            </a:r>
          </a:p>
          <a:p>
            <a:pPr marL="342900" indent="-342900" algn="l">
              <a:spcAft>
                <a:spcPts val="1200"/>
              </a:spcAft>
            </a:pPr>
            <a:r>
              <a:rPr lang="en-US" sz="2000" dirty="0"/>
              <a:t>There will be more and more Chinese airline carrier companies to be established in the next 5 years (the time China will surpass the U.S.A as the largest aviation market), however, these companies must first gain experience before they are allowed to fly international routes. As the Chinese aviation industry is young and developing, not many companies have yet long enough track record to fly the international routes. </a:t>
            </a:r>
          </a:p>
          <a:p>
            <a:pPr marL="342900" indent="-342900" algn="l">
              <a:spcAft>
                <a:spcPts val="1200"/>
              </a:spcAft>
            </a:pPr>
            <a:r>
              <a:rPr lang="en-US" sz="2000" dirty="0"/>
              <a:t>Therefore in the future, if there is a European Partner network whom they can develop together this will be an advantage for both sides.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358145" y="855515"/>
            <a:ext cx="8510409" cy="3279908"/>
          </a:xfrm>
        </p:spPr>
        <p:txBody>
          <a:bodyPr/>
          <a:lstStyle/>
          <a:p>
            <a:pPr marL="342900" indent="-342900" algn="l">
              <a:spcAft>
                <a:spcPts val="1200"/>
              </a:spcAft>
              <a:buFont typeface="Arial"/>
              <a:buChar char="•"/>
            </a:pPr>
            <a:r>
              <a:rPr lang="en-US" sz="2000" dirty="0"/>
              <a:t>Cargo and logistics followed by the individual passengers</a:t>
            </a:r>
          </a:p>
          <a:p>
            <a:pPr marL="342900" indent="-342900" algn="l">
              <a:spcAft>
                <a:spcPts val="1200"/>
              </a:spcAft>
            </a:pPr>
            <a:r>
              <a:rPr lang="en-US" sz="2000" dirty="0"/>
              <a:t>Trade is the key for the growth and prosperity for both sides  - Europe and China. Together with economic growth Chinese traveling abroad is growing fast. Therefore when first developing cargo and logistics connections between China and Europe this will lead to an economic growth and then the cooperation can be extended to individual passengers and tourism. Once the logistic system is sound then it will be relatively painless to establish passenger connections as well.</a:t>
            </a:r>
          </a:p>
          <a:p>
            <a:pPr marL="342900" indent="-342900" algn="l">
              <a:spcAft>
                <a:spcPts val="1200"/>
              </a:spcAft>
            </a:pPr>
            <a:r>
              <a:rPr lang="en-US" sz="2000" dirty="0"/>
              <a:t>Ningbo is a One Belt One Road Air Logistics Pilot Zone city. </a:t>
            </a:r>
          </a:p>
          <a:p>
            <a:pPr marL="342900" indent="-342900" algn="l">
              <a:spcAft>
                <a:spcPts val="1200"/>
              </a:spcAft>
            </a:pP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a:spLocks noGrp="1"/>
          </p:cNvSpPr>
          <p:nvPr>
            <p:ph type="subTitle" idx="1"/>
          </p:nvPr>
        </p:nvSpPr>
        <p:spPr>
          <a:xfrm>
            <a:off x="358145" y="855515"/>
            <a:ext cx="8456133" cy="3898594"/>
          </a:xfrm>
        </p:spPr>
        <p:txBody>
          <a:bodyPr/>
          <a:lstStyle/>
          <a:p>
            <a:pPr marL="342900" indent="-342900" algn="l">
              <a:spcAft>
                <a:spcPts val="1200"/>
              </a:spcAft>
              <a:buFont typeface="Arial"/>
              <a:buChar char="•"/>
            </a:pPr>
            <a:r>
              <a:rPr lang="en-US" sz="2000" dirty="0"/>
              <a:t>Capacity of European aviation market is needed to grow.</a:t>
            </a:r>
          </a:p>
          <a:p>
            <a:pPr marL="342900" indent="-342900" algn="l">
              <a:spcAft>
                <a:spcPts val="1200"/>
              </a:spcAft>
            </a:pPr>
            <a:r>
              <a:rPr lang="en-US" sz="2000" dirty="0"/>
              <a:t>Europe’s aviation market is currently fully saturated when it comes to airplane companies and airports. Also, major EU airports cannot receive more flights from growing areas like China and the rest of the Asia, for simply the reason that there are no open slots available. </a:t>
            </a:r>
          </a:p>
          <a:p>
            <a:pPr marL="342900" indent="-342900" algn="l">
              <a:spcAft>
                <a:spcPts val="1200"/>
              </a:spcAft>
            </a:pPr>
            <a:r>
              <a:rPr lang="en-US" sz="2000" dirty="0"/>
              <a:t>This means there is a demand to develop new airports in European Rural Areas and outside the major cities to China and the rest of Asia.</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goz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umain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3901</TotalTime>
  <Words>1172</Words>
  <Application>Microsoft Macintosh PowerPoint</Application>
  <PresentationFormat>On-screen Show (16:9)</PresentationFormat>
  <Paragraphs>100</Paragraphs>
  <Slides>19</Slides>
  <Notes>3</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19</vt:i4>
      </vt:variant>
    </vt:vector>
  </HeadingPairs>
  <TitlesOfParts>
    <vt:vector size="24" baseType="lpstr">
      <vt:lpstr>Calibri</vt:lpstr>
      <vt:lpstr>Raleway</vt:lpstr>
      <vt:lpstr>Varela</vt:lpstr>
      <vt:lpstr>Ragozine template</vt:lpstr>
      <vt:lpstr>Dumaine</vt:lpstr>
      <vt:lpstr>Air traffic &amp; logistics development between the EU rural areas &amp; China  Kristiina Tammets Tartu County Development Association</vt:lpstr>
      <vt:lpstr>Presentation structure</vt:lpstr>
      <vt:lpstr>Advantages to work with China</vt:lpstr>
      <vt:lpstr>Main future trends in aviation</vt:lpstr>
      <vt:lpstr>Slide 5</vt:lpstr>
      <vt:lpstr>Main future trends in aviation</vt:lpstr>
      <vt:lpstr>Main future trends in aviation</vt:lpstr>
      <vt:lpstr>Main future trends in aviation</vt:lpstr>
      <vt:lpstr>Main future trends in aviation</vt:lpstr>
      <vt:lpstr>  Project proposal “Air traffic &amp; logistics development between the EU rural areas &amp; China”  Open concept – developing together with partners</vt:lpstr>
      <vt:lpstr>Main aims of the project</vt:lpstr>
      <vt:lpstr>Potential Partners</vt:lpstr>
      <vt:lpstr>Slide 13</vt:lpstr>
      <vt:lpstr>Activities of the project</vt:lpstr>
      <vt:lpstr>Expected outcomes</vt:lpstr>
      <vt:lpstr>Next steps</vt:lpstr>
      <vt:lpstr>LEADER cooperation project</vt:lpstr>
      <vt:lpstr>Finances and time schedule</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Tulevikuvedur</dc:title>
  <dc:creator>Harald Lepisk</dc:creator>
  <cp:lastModifiedBy>Kristiina Liimand</cp:lastModifiedBy>
  <cp:revision>151</cp:revision>
  <dcterms:created xsi:type="dcterms:W3CDTF">2019-01-22T07:50:28Z</dcterms:created>
  <dcterms:modified xsi:type="dcterms:W3CDTF">2019-01-22T07:50:52Z</dcterms:modified>
</cp:coreProperties>
</file>